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4" r:id="rId2"/>
    <p:sldMasterId id="2147483668" r:id="rId3"/>
  </p:sldMasterIdLst>
  <p:notesMasterIdLst>
    <p:notesMasterId r:id="rId16"/>
  </p:notesMasterIdLst>
  <p:sldIdLst>
    <p:sldId id="302" r:id="rId4"/>
    <p:sldId id="303" r:id="rId5"/>
    <p:sldId id="334" r:id="rId6"/>
    <p:sldId id="335" r:id="rId7"/>
    <p:sldId id="336" r:id="rId8"/>
    <p:sldId id="337" r:id="rId9"/>
    <p:sldId id="338" r:id="rId10"/>
    <p:sldId id="339" r:id="rId11"/>
    <p:sldId id="340" r:id="rId12"/>
    <p:sldId id="341" r:id="rId13"/>
    <p:sldId id="342" r:id="rId14"/>
    <p:sldId id="34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4197"/>
    <a:srgbClr val="CF00AA"/>
    <a:srgbClr val="FF36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72"/>
    <p:restoredTop sz="94694"/>
  </p:normalViewPr>
  <p:slideViewPr>
    <p:cSldViewPr snapToGrid="0" snapToObjects="1">
      <p:cViewPr>
        <p:scale>
          <a:sx n="135" d="100"/>
          <a:sy n="135" d="100"/>
        </p:scale>
        <p:origin x="288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09CA5E-A837-BD40-8DA9-351B81618853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FB630-2F35-784F-BF41-413143BC6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84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everybody and thank you for attending my presentation. I am going to talk about the project I recently started working on in the Spassky and </a:t>
            </a:r>
            <a:r>
              <a:rPr lang="en-US" dirty="0" err="1"/>
              <a:t>Koszul</a:t>
            </a:r>
            <a:r>
              <a:rPr lang="en-US" dirty="0"/>
              <a:t> labs, both located in Paris. This project focuses on the unusual cooption of the mitotic machinery to drive, not cell division but cell differentiation.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71491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343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7462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1686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7979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449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4528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1597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9780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9011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0335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would like to expand these observations to </a:t>
            </a:r>
            <a:r>
              <a:rPr lang="en-US" i="1" dirty="0"/>
              <a:t>in vivo</a:t>
            </a:r>
            <a:r>
              <a:rPr lang="en-US" i="0" dirty="0"/>
              <a:t> data. I also want to check what happens in terms of transcriptional dynamics in cells where Cyclin O, a key non-canonical cyclin involved in MCC diff., is knocked-out.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021ECB-A124-AA4D-982B-4CBCFD402A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4865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A4C-3692-DC40-ADE0-508B5814C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Comfortaa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5597-59BF-184F-B29C-07C34F95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ED0F-48AE-564E-A6C3-CF27D90E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2336-2B77-594A-9C6A-CA3AA84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Jacques Serizay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03CD6-B859-CC4B-973D-63DFFDFC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8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6CDD01-E503-F840-9A2A-3783A49052F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-9942" y="-1"/>
            <a:ext cx="12192000" cy="18183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0251D2-43BA-C946-A8E2-C1666250C02C}"/>
              </a:ext>
            </a:extLst>
          </p:cNvPr>
          <p:cNvSpPr txBox="1"/>
          <p:nvPr/>
        </p:nvSpPr>
        <p:spPr>
          <a:xfrm>
            <a:off x="-9939" y="0"/>
            <a:ext cx="12201939" cy="1819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44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47D1BD-9050-E74A-ACDB-B2A1C15F83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" y="0"/>
            <a:ext cx="12182475" cy="1817688"/>
          </a:xfrm>
        </p:spPr>
        <p:txBody>
          <a:bodyPr anchor="ctr"/>
          <a:lstStyle>
            <a:lvl1pPr algn="ctr">
              <a:buNone/>
              <a:defRPr sz="4400" b="1">
                <a:solidFill>
                  <a:srgbClr val="C00000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8158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2174-956C-CE42-AF06-2CC1F76F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40962-E512-134A-8B89-5D29AB8A5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0C8F3A-B457-244F-A8D6-8903A1D3E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pPr/>
              <a:t>‹#›</a:t>
            </a:fld>
            <a:endParaRPr lang="en-US" sz="9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7B3241-74CA-D249-BD38-4C57AA297F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C2DBE3-A140-254C-985C-6AF05AF9AD27}"/>
              </a:ext>
            </a:extLst>
          </p:cNvPr>
          <p:cNvCxnSpPr/>
          <p:nvPr userDrawn="1"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0464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2174-956C-CE42-AF06-2CC1F76F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" y="60961"/>
            <a:ext cx="12080240" cy="74167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000" b="1"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40962-E512-134A-8B89-5D29AB8A5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0C8F3A-B457-244F-A8D6-8903A1D3E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pPr/>
              <a:t>‹#›</a:t>
            </a:fld>
            <a:endParaRPr lang="en-US" sz="9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7B3241-74CA-D249-BD38-4C57AA297F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076634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164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8F576-2A69-E84D-9769-16109AFD25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34" y="1723809"/>
            <a:ext cx="10373532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3103E-B176-0942-A9AB-2743C975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2323F-EDB5-0546-80C1-4253EE6B8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Jacques Serizay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07609E7-7836-AB4F-B6E0-D901B7EDF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9295" y="5951350"/>
            <a:ext cx="1172705" cy="906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9F28562-9D3B-E049-90B5-3EB3B52779B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EA93D98-C7BA-5243-88C6-79BEFDEA4D1A}"/>
              </a:ext>
            </a:extLst>
          </p:cNvPr>
          <p:cNvSpPr txBox="1">
            <a:spLocks/>
          </p:cNvSpPr>
          <p:nvPr userDrawn="1"/>
        </p:nvSpPr>
        <p:spPr>
          <a:xfrm>
            <a:off x="1524000" y="4745623"/>
            <a:ext cx="9144000" cy="105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/>
              <a:t>NGS analysis for gene regulation and epigenomics</a:t>
            </a:r>
          </a:p>
          <a:p>
            <a:pPr marL="0" indent="0" algn="ctr">
              <a:buNone/>
            </a:pPr>
            <a:r>
              <a:rPr lang="en-GB" dirty="0" err="1"/>
              <a:t>Physalia</a:t>
            </a:r>
            <a:r>
              <a:rPr lang="en-GB" dirty="0"/>
              <a:t> 2021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367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A4C-3692-DC40-ADE0-508B5814C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Comfortaa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5597-59BF-184F-B29C-07C34F95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ED0F-48AE-564E-A6C3-CF27D90E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2336-2B77-594A-9C6A-CA3AA84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03CD6-B859-CC4B-973D-63DFFDFC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92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2174-956C-CE42-AF06-2CC1F76F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40962-E512-134A-8B89-5D29AB8A5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0C8F3A-B457-244F-A8D6-8903A1D3E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pPr/>
              <a:t>‹#›</a:t>
            </a:fld>
            <a:endParaRPr lang="en-US" sz="9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7B3241-74CA-D249-BD38-4C57AA297F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C2DBE3-A140-254C-985C-6AF05AF9AD27}"/>
              </a:ext>
            </a:extLst>
          </p:cNvPr>
          <p:cNvCxnSpPr/>
          <p:nvPr userDrawn="1"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6438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3353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A4C-3692-DC40-ADE0-508B5814C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Comfortaa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5597-59BF-184F-B29C-07C34F95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ED0F-48AE-564E-A6C3-CF27D90E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2336-2B77-594A-9C6A-CA3AA84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03CD6-B859-CC4B-973D-63DFFDFC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649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632E8F-BC5A-F248-80ED-1F97EF007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solidFill>
                  <a:srgbClr val="C00000"/>
                </a:solidFill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2AAB57-3E91-CD44-B171-552A16667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94DC02A-2616-F64A-B0FB-1850944D3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582C66-A38A-0148-A693-B2EA2B841A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094FB6-296B-914B-8E3E-265CC9085FCA}"/>
              </a:ext>
            </a:extLst>
          </p:cNvPr>
          <p:cNvCxnSpPr/>
          <p:nvPr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416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632E8F-BC5A-F248-80ED-1F97EF007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solidFill>
                  <a:srgbClr val="C00000"/>
                </a:solidFill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2AAB57-3E91-CD44-B171-552A16667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115522"/>
            <a:ext cx="12192000" cy="306090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 b="0" i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94DC02A-2616-F64A-B0FB-1850944D3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582C66-A38A-0148-A693-B2EA2B841A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094FB6-296B-914B-8E3E-265CC9085FCA}"/>
              </a:ext>
            </a:extLst>
          </p:cNvPr>
          <p:cNvCxnSpPr/>
          <p:nvPr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049B69-1112-914F-B658-5B59DBDAC7C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11760" y="873762"/>
            <a:ext cx="11927840" cy="11797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495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jp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alphaModFix amt="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9439E-A8C1-0147-878A-E596CBCA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68514-C71E-D749-B402-559977473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C53-DC6E-5B43-AE85-3EF6A4F76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4DA9-DD42-8445-BB79-DF30D799A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Jacques Serizay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FCD4-3911-E943-8744-54979FE9B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8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alphaModFix amt="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9439E-A8C1-0147-878A-E596CBCA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68514-C71E-D749-B402-559977473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C53-DC6E-5B43-AE85-3EF6A4F76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4DA9-DD42-8445-BB79-DF30D799A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FCD4-3911-E943-8744-54979FE9B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4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alphaModFix amt="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9439E-A8C1-0147-878A-E596CBCA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68514-C71E-D749-B402-559977473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C53-DC6E-5B43-AE85-3EF6A4F76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4DA9-DD42-8445-BB79-DF30D799A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Jacques Serizay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FCD4-3911-E943-8744-54979FE9B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44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4" r:id="rId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B66F8-B83F-1B49-8597-D3245B360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7978" y="226031"/>
            <a:ext cx="8596044" cy="2930826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</a:pPr>
            <a:r>
              <a:rPr lang="en-US" sz="4000" b="1" dirty="0"/>
              <a:t>Lecture 4</a:t>
            </a:r>
            <a:br>
              <a:rPr lang="en-US" sz="4000" b="1" dirty="0"/>
            </a:br>
            <a:br>
              <a:rPr lang="en-US" sz="2800" b="1" dirty="0"/>
            </a:br>
            <a:r>
              <a:rPr lang="en-GB" sz="2800" b="1" dirty="0"/>
              <a:t>Comparing chromatin accessibility across cells / samples</a:t>
            </a:r>
            <a:r>
              <a:rPr lang="en-GB" sz="2800" dirty="0"/>
              <a:t> 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B9B4A-A53C-8D4D-8F0C-1EC9BC3CC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92462"/>
            <a:ext cx="9144000" cy="3026664"/>
          </a:xfrm>
        </p:spPr>
        <p:txBody>
          <a:bodyPr>
            <a:normAutofit/>
          </a:bodyPr>
          <a:lstStyle/>
          <a:p>
            <a:r>
              <a:rPr lang="en-GB" b="1" dirty="0" err="1">
                <a:latin typeface="Comfortaa" pitchFamily="2" charset="0"/>
              </a:rPr>
              <a:t>Physalia</a:t>
            </a:r>
            <a:r>
              <a:rPr lang="en-GB" b="1" dirty="0">
                <a:latin typeface="Comfortaa" pitchFamily="2" charset="0"/>
              </a:rPr>
              <a:t> workshop 2021</a:t>
            </a:r>
            <a:br>
              <a:rPr lang="en-GB" b="1" dirty="0">
                <a:latin typeface="Comfortaa" pitchFamily="2" charset="0"/>
              </a:rPr>
            </a:br>
            <a:r>
              <a:rPr lang="en-GB" sz="2800" dirty="0">
                <a:latin typeface="Comfortaa" pitchFamily="2" charset="0"/>
              </a:rPr>
              <a:t>—</a:t>
            </a:r>
            <a:br>
              <a:rPr lang="en-GB" sz="4000" b="1" dirty="0">
                <a:latin typeface="Comfortaa" pitchFamily="2" charset="0"/>
              </a:rPr>
            </a:br>
            <a:r>
              <a:rPr lang="en-GB" b="1" dirty="0">
                <a:latin typeface="Comfortaa" pitchFamily="2" charset="0"/>
              </a:rPr>
              <a:t>Bulk and single-cell ATAC-seq analysis</a:t>
            </a:r>
          </a:p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r>
              <a:rPr lang="en-GB" b="1" dirty="0">
                <a:latin typeface="Comfortaa" pitchFamily="2" charset="0"/>
              </a:rPr>
              <a:t>Instructor: </a:t>
            </a:r>
            <a:r>
              <a:rPr lang="en-US" dirty="0">
                <a:latin typeface="Comfortaa" pitchFamily="2" charset="0"/>
              </a:rPr>
              <a:t>Jacques Serizay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288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(pseudo-) bulk count matrix clustering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Manually, one can directly define sets of chromatin features using results of DA analysis.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BA67F-01F9-A343-A043-879D21EB63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715FD45-6E44-D443-90C7-92E136033E57}"/>
              </a:ext>
            </a:extLst>
          </p:cNvPr>
          <p:cNvSpPr/>
          <p:nvPr/>
        </p:nvSpPr>
        <p:spPr>
          <a:xfrm>
            <a:off x="3921551" y="1659118"/>
            <a:ext cx="2064470" cy="2064470"/>
          </a:xfrm>
          <a:prstGeom prst="ellipse">
            <a:avLst/>
          </a:prstGeom>
          <a:solidFill>
            <a:srgbClr val="CD4197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 in </a:t>
            </a:r>
          </a:p>
          <a:p>
            <a:pPr algn="ctr"/>
            <a:r>
              <a:rPr lang="en-US" dirty="0"/>
              <a:t>Sample 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FC5FB24-E0B7-C540-9928-DA43910A139C}"/>
              </a:ext>
            </a:extLst>
          </p:cNvPr>
          <p:cNvSpPr/>
          <p:nvPr/>
        </p:nvSpPr>
        <p:spPr>
          <a:xfrm>
            <a:off x="4358115" y="1653805"/>
            <a:ext cx="2196445" cy="2196445"/>
          </a:xfrm>
          <a:prstGeom prst="ellipse">
            <a:avLst/>
          </a:prstGeom>
          <a:solidFill>
            <a:schemeClr val="accent6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 in </a:t>
            </a:r>
          </a:p>
          <a:p>
            <a:pPr algn="ctr"/>
            <a:r>
              <a:rPr lang="en-US" dirty="0"/>
              <a:t>Sample 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67D722F-5F57-3948-BEC3-752D221D3339}"/>
              </a:ext>
            </a:extLst>
          </p:cNvPr>
          <p:cNvSpPr/>
          <p:nvPr/>
        </p:nvSpPr>
        <p:spPr>
          <a:xfrm>
            <a:off x="4358115" y="4508944"/>
            <a:ext cx="1627905" cy="1627905"/>
          </a:xfrm>
          <a:prstGeom prst="ellipse">
            <a:avLst/>
          </a:prstGeom>
          <a:solidFill>
            <a:srgbClr val="CD4197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 in </a:t>
            </a:r>
          </a:p>
          <a:p>
            <a:pPr algn="ctr"/>
            <a:r>
              <a:rPr lang="en-US" dirty="0"/>
              <a:t>Sample 1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4945BB0-0E06-7F45-BD2A-39135923DE22}"/>
              </a:ext>
            </a:extLst>
          </p:cNvPr>
          <p:cNvSpPr/>
          <p:nvPr/>
        </p:nvSpPr>
        <p:spPr>
          <a:xfrm>
            <a:off x="5635919" y="5179041"/>
            <a:ext cx="1283355" cy="1283355"/>
          </a:xfrm>
          <a:prstGeom prst="ellipse">
            <a:avLst/>
          </a:prstGeom>
          <a:solidFill>
            <a:schemeClr val="accent6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Down in </a:t>
            </a:r>
          </a:p>
          <a:p>
            <a:pPr algn="ctr"/>
            <a:r>
              <a:rPr lang="en-US" sz="1600" dirty="0"/>
              <a:t>Sample 2</a:t>
            </a:r>
          </a:p>
        </p:txBody>
      </p:sp>
    </p:spTree>
    <p:extLst>
      <p:ext uri="{BB962C8B-B14F-4D97-AF65-F5344CB8AC3E}">
        <p14:creationId xmlns:p14="http://schemas.microsoft.com/office/powerpoint/2010/main" val="3875438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A word on replicates…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Differential accessibility analysis typically requires replicates to confidently estimate fold-change between conditions. </a:t>
            </a:r>
          </a:p>
          <a:p>
            <a:endParaRPr lang="en-US" dirty="0"/>
          </a:p>
          <a:p>
            <a:r>
              <a:rPr lang="en-US" dirty="0"/>
              <a:t>Bulk ATAC-seq experiments are generally performed with many replicates (at least two), so that is ok. 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BA67F-01F9-A343-A043-879D21EB63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0726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A word on replicates…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single-cell ATAC-seq, pseudo-replicates can be generated by merging several single-cell datasets together, then clustering on the merged data and re-splitting individual replicates.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BA67F-01F9-A343-A043-879D21EB63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923E86-C75D-8547-84E3-73C7CF0C2D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4589" t="5228" r="5228" b="5355"/>
          <a:stretch/>
        </p:blipFill>
        <p:spPr>
          <a:xfrm>
            <a:off x="131719" y="1927590"/>
            <a:ext cx="1413151" cy="14178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FCDCD9-3A32-634A-9DAB-DADFA51BF41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b="1197"/>
          <a:stretch/>
        </p:blipFill>
        <p:spPr>
          <a:xfrm rot="16200000">
            <a:off x="103154" y="3425161"/>
            <a:ext cx="1436416" cy="14192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314AD7-45A9-024D-887F-A1B1BEF53F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9447" y="2106006"/>
            <a:ext cx="1943100" cy="1968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FA53548-C733-F647-9B96-E67664258B3E}"/>
              </a:ext>
            </a:extLst>
          </p:cNvPr>
          <p:cNvPicPr>
            <a:picLocks noChangeAspect="1"/>
          </p:cNvPicPr>
          <p:nvPr/>
        </p:nvPicPr>
        <p:blipFill>
          <a:blip r:embed="rId6">
            <a:grayscl/>
          </a:blip>
          <a:stretch>
            <a:fillRect/>
          </a:stretch>
        </p:blipFill>
        <p:spPr>
          <a:xfrm>
            <a:off x="3276689" y="2106006"/>
            <a:ext cx="1943100" cy="1968500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88EB3B07-8321-9945-8DA8-FF45A60E5C8A}"/>
              </a:ext>
            </a:extLst>
          </p:cNvPr>
          <p:cNvSpPr/>
          <p:nvPr/>
        </p:nvSpPr>
        <p:spPr>
          <a:xfrm>
            <a:off x="2325438" y="2907064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8FECA06-9EF0-894B-A710-C1D37E90CA7E}"/>
              </a:ext>
            </a:extLst>
          </p:cNvPr>
          <p:cNvSpPr/>
          <p:nvPr/>
        </p:nvSpPr>
        <p:spPr>
          <a:xfrm>
            <a:off x="2146807" y="2178213"/>
            <a:ext cx="934206" cy="657730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Integrate replicates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4221535D-9A99-FC41-AEA4-71A0FC6BB8E2}"/>
              </a:ext>
            </a:extLst>
          </p:cNvPr>
          <p:cNvSpPr/>
          <p:nvPr/>
        </p:nvSpPr>
        <p:spPr>
          <a:xfrm>
            <a:off x="5568292" y="2907064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ED547DD-019A-C74D-B06D-18573D6053D7}"/>
              </a:ext>
            </a:extLst>
          </p:cNvPr>
          <p:cNvSpPr/>
          <p:nvPr/>
        </p:nvSpPr>
        <p:spPr>
          <a:xfrm>
            <a:off x="5391365" y="2178213"/>
            <a:ext cx="840841" cy="657730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Cluster cells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3C9064B-8723-7C41-8AC5-BF54BD9918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9779" y="2106006"/>
            <a:ext cx="1943100" cy="1968500"/>
          </a:xfrm>
          <a:prstGeom prst="rect">
            <a:avLst/>
          </a:prstGeom>
        </p:spPr>
      </p:pic>
      <p:sp>
        <p:nvSpPr>
          <p:cNvPr id="18" name="Right Arrow 17">
            <a:extLst>
              <a:ext uri="{FF2B5EF4-FFF2-40B4-BE49-F238E27FC236}">
                <a16:creationId xmlns:a16="http://schemas.microsoft.com/office/drawing/2014/main" id="{686FC084-E497-794F-87E6-0DC23BFD19B1}"/>
              </a:ext>
            </a:extLst>
          </p:cNvPr>
          <p:cNvSpPr/>
          <p:nvPr/>
        </p:nvSpPr>
        <p:spPr>
          <a:xfrm>
            <a:off x="8551875" y="2907064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7A912BB-7928-6D43-BE6E-18F5D1B4A5FF}"/>
              </a:ext>
            </a:extLst>
          </p:cNvPr>
          <p:cNvSpPr/>
          <p:nvPr/>
        </p:nvSpPr>
        <p:spPr>
          <a:xfrm>
            <a:off x="8289788" y="2178213"/>
            <a:ext cx="840841" cy="657730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Annotate clusters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759B429F-286D-1D48-A43B-C6412C7DFF3F}"/>
              </a:ext>
            </a:extLst>
          </p:cNvPr>
          <p:cNvSpPr/>
          <p:nvPr/>
        </p:nvSpPr>
        <p:spPr>
          <a:xfrm rot="5400000">
            <a:off x="10443484" y="4298026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8B09323-F0D3-BA4C-8A16-A278DE61716A}"/>
              </a:ext>
            </a:extLst>
          </p:cNvPr>
          <p:cNvSpPr/>
          <p:nvPr/>
        </p:nvSpPr>
        <p:spPr>
          <a:xfrm>
            <a:off x="9157880" y="4122694"/>
            <a:ext cx="1023894" cy="657730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Split replicates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824229D-A6CA-8245-9F40-1DB52DED02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89" t="5228" r="5228" b="5355"/>
          <a:stretch/>
        </p:blipFill>
        <p:spPr>
          <a:xfrm>
            <a:off x="8574400" y="5144973"/>
            <a:ext cx="1407073" cy="141174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520BE90-9C90-7940-AD61-37793C789F2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197"/>
          <a:stretch/>
        </p:blipFill>
        <p:spPr>
          <a:xfrm rot="16200000">
            <a:off x="10448281" y="5096269"/>
            <a:ext cx="1430238" cy="1413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A31956-5A52-C342-9BA2-F468D10D963E}"/>
              </a:ext>
            </a:extLst>
          </p:cNvPr>
          <p:cNvSpPr txBox="1"/>
          <p:nvPr/>
        </p:nvSpPr>
        <p:spPr>
          <a:xfrm>
            <a:off x="11078559" y="242673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64D22E-E7AF-6841-AF43-C37EDE82C92A}"/>
              </a:ext>
            </a:extLst>
          </p:cNvPr>
          <p:cNvSpPr txBox="1"/>
          <p:nvPr/>
        </p:nvSpPr>
        <p:spPr>
          <a:xfrm>
            <a:off x="9560842" y="5499870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DEE9A2-14FC-1D4F-A9A6-77C5DCBBA47B}"/>
              </a:ext>
            </a:extLst>
          </p:cNvPr>
          <p:cNvSpPr txBox="1"/>
          <p:nvPr/>
        </p:nvSpPr>
        <p:spPr>
          <a:xfrm>
            <a:off x="10616645" y="367107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3A650C-FB18-CD4C-A377-1676AE50DE2B}"/>
              </a:ext>
            </a:extLst>
          </p:cNvPr>
          <p:cNvSpPr txBox="1"/>
          <p:nvPr/>
        </p:nvSpPr>
        <p:spPr>
          <a:xfrm>
            <a:off x="10032183" y="3425973"/>
            <a:ext cx="25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D325A9-DE73-F042-901E-E81D0C25D4A2}"/>
              </a:ext>
            </a:extLst>
          </p:cNvPr>
          <p:cNvSpPr txBox="1"/>
          <p:nvPr/>
        </p:nvSpPr>
        <p:spPr>
          <a:xfrm>
            <a:off x="9655111" y="3190303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CF43E99-194A-D948-8C5F-3EF107B9FECC}"/>
              </a:ext>
            </a:extLst>
          </p:cNvPr>
          <p:cNvSpPr txBox="1"/>
          <p:nvPr/>
        </p:nvSpPr>
        <p:spPr>
          <a:xfrm>
            <a:off x="10022756" y="3030047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BE7B331-174E-224F-BA12-4733D72449DC}"/>
              </a:ext>
            </a:extLst>
          </p:cNvPr>
          <p:cNvSpPr txBox="1"/>
          <p:nvPr/>
        </p:nvSpPr>
        <p:spPr>
          <a:xfrm>
            <a:off x="9466575" y="2747243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F8D330-2C06-4B48-9C94-B62B91AF4275}"/>
              </a:ext>
            </a:extLst>
          </p:cNvPr>
          <p:cNvSpPr txBox="1"/>
          <p:nvPr/>
        </p:nvSpPr>
        <p:spPr>
          <a:xfrm>
            <a:off x="10013330" y="2558707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B7EEE3D-068B-DC43-B0B5-E8D07BC8BA56}"/>
              </a:ext>
            </a:extLst>
          </p:cNvPr>
          <p:cNvSpPr txBox="1"/>
          <p:nvPr/>
        </p:nvSpPr>
        <p:spPr>
          <a:xfrm>
            <a:off x="9815367" y="2125074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FF0552D-09EF-E249-9EFE-3A3A6AA9744A}"/>
              </a:ext>
            </a:extLst>
          </p:cNvPr>
          <p:cNvSpPr txBox="1"/>
          <p:nvPr/>
        </p:nvSpPr>
        <p:spPr>
          <a:xfrm>
            <a:off x="10211293" y="187997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DD012B-45A4-7449-A166-340F6168BCC6}"/>
              </a:ext>
            </a:extLst>
          </p:cNvPr>
          <p:cNvSpPr txBox="1"/>
          <p:nvPr/>
        </p:nvSpPr>
        <p:spPr>
          <a:xfrm>
            <a:off x="10560084" y="221934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1D8384-0ADC-9845-81F6-766CFA0A8D41}"/>
              </a:ext>
            </a:extLst>
          </p:cNvPr>
          <p:cNvSpPr txBox="1"/>
          <p:nvPr/>
        </p:nvSpPr>
        <p:spPr>
          <a:xfrm>
            <a:off x="11474484" y="300176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4843EF6-0D24-7B48-9C4D-38A3A8A8AB99}"/>
              </a:ext>
            </a:extLst>
          </p:cNvPr>
          <p:cNvSpPr txBox="1"/>
          <p:nvPr/>
        </p:nvSpPr>
        <p:spPr>
          <a:xfrm>
            <a:off x="9277936" y="497196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FCF0C83-8D47-F242-BEEE-E75F9FBC64E2}"/>
              </a:ext>
            </a:extLst>
          </p:cNvPr>
          <p:cNvSpPr txBox="1"/>
          <p:nvPr/>
        </p:nvSpPr>
        <p:spPr>
          <a:xfrm>
            <a:off x="9589124" y="605605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E462D7C-1453-1A46-9F36-7D4FC5AA06BC}"/>
              </a:ext>
            </a:extLst>
          </p:cNvPr>
          <p:cNvSpPr txBox="1"/>
          <p:nvPr/>
        </p:nvSpPr>
        <p:spPr>
          <a:xfrm>
            <a:off x="11644167" y="574496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3988129-D4ED-E34E-937F-32697EF49396}"/>
              </a:ext>
            </a:extLst>
          </p:cNvPr>
          <p:cNvSpPr txBox="1"/>
          <p:nvPr/>
        </p:nvSpPr>
        <p:spPr>
          <a:xfrm>
            <a:off x="9080076" y="54527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A8E596A-B774-4344-8E45-E1AAC58A772D}"/>
              </a:ext>
            </a:extLst>
          </p:cNvPr>
          <p:cNvSpPr txBox="1"/>
          <p:nvPr/>
        </p:nvSpPr>
        <p:spPr>
          <a:xfrm>
            <a:off x="10824035" y="497196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41C2CB-9641-0C41-8582-CABA375C6317}"/>
              </a:ext>
            </a:extLst>
          </p:cNvPr>
          <p:cNvSpPr txBox="1"/>
          <p:nvPr/>
        </p:nvSpPr>
        <p:spPr>
          <a:xfrm>
            <a:off x="10956009" y="5707260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11853F4-5514-FC46-9C8A-0A2BC2B7B1FB}"/>
              </a:ext>
            </a:extLst>
          </p:cNvPr>
          <p:cNvSpPr txBox="1"/>
          <p:nvPr/>
        </p:nvSpPr>
        <p:spPr>
          <a:xfrm>
            <a:off x="10362018" y="538674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F18EC9A-7A71-FC46-853F-7ACE2E53F433}"/>
              </a:ext>
            </a:extLst>
          </p:cNvPr>
          <p:cNvSpPr txBox="1"/>
          <p:nvPr/>
        </p:nvSpPr>
        <p:spPr>
          <a:xfrm>
            <a:off x="11559326" y="5075665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F0F2CDD-593B-F042-8D77-5EABBBA8835E}"/>
              </a:ext>
            </a:extLst>
          </p:cNvPr>
          <p:cNvSpPr txBox="1"/>
          <p:nvPr/>
        </p:nvSpPr>
        <p:spPr>
          <a:xfrm>
            <a:off x="11219961" y="538674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632E2D6-A2E1-5A4C-9ED6-4F77D8BEB200}"/>
              </a:ext>
            </a:extLst>
          </p:cNvPr>
          <p:cNvSpPr txBox="1"/>
          <p:nvPr/>
        </p:nvSpPr>
        <p:spPr>
          <a:xfrm>
            <a:off x="8401347" y="5584711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80DFF99-3CF6-204E-A183-4C6040B8860C}"/>
              </a:ext>
            </a:extLst>
          </p:cNvPr>
          <p:cNvSpPr txBox="1"/>
          <p:nvPr/>
        </p:nvSpPr>
        <p:spPr>
          <a:xfrm>
            <a:off x="11106839" y="484942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F0E88DE-7C36-134F-9EF9-995E724D208C}"/>
              </a:ext>
            </a:extLst>
          </p:cNvPr>
          <p:cNvSpPr txBox="1"/>
          <p:nvPr/>
        </p:nvSpPr>
        <p:spPr>
          <a:xfrm>
            <a:off x="9108357" y="5848662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8230648-5650-E14C-8351-4522DFA23562}"/>
              </a:ext>
            </a:extLst>
          </p:cNvPr>
          <p:cNvSpPr txBox="1"/>
          <p:nvPr/>
        </p:nvSpPr>
        <p:spPr>
          <a:xfrm>
            <a:off x="8844406" y="5132224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1C1C737-E370-654B-866D-FAA4CB282C16}"/>
              </a:ext>
            </a:extLst>
          </p:cNvPr>
          <p:cNvSpPr txBox="1"/>
          <p:nvPr/>
        </p:nvSpPr>
        <p:spPr>
          <a:xfrm>
            <a:off x="11144547" y="5895795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C1475EE-E6AF-0A45-A72F-23B8A866634F}"/>
              </a:ext>
            </a:extLst>
          </p:cNvPr>
          <p:cNvSpPr txBox="1"/>
          <p:nvPr/>
        </p:nvSpPr>
        <p:spPr>
          <a:xfrm>
            <a:off x="9353453" y="6367136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5976E73-CACA-914A-B1F6-344C03DAD388}"/>
              </a:ext>
            </a:extLst>
          </p:cNvPr>
          <p:cNvSpPr txBox="1"/>
          <p:nvPr/>
        </p:nvSpPr>
        <p:spPr>
          <a:xfrm>
            <a:off x="11729008" y="5424456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2496261-F6EB-4C43-A8BB-2ACDD704BAB9}"/>
              </a:ext>
            </a:extLst>
          </p:cNvPr>
          <p:cNvSpPr txBox="1"/>
          <p:nvPr/>
        </p:nvSpPr>
        <p:spPr>
          <a:xfrm>
            <a:off x="8985808" y="6122039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BBE73BB-54E4-654A-9B4A-3B71E7BC5EF9}"/>
              </a:ext>
            </a:extLst>
          </p:cNvPr>
          <p:cNvSpPr txBox="1"/>
          <p:nvPr/>
        </p:nvSpPr>
        <p:spPr>
          <a:xfrm>
            <a:off x="11446204" y="6065478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BC52CB0-8281-F843-9CEE-0B8F54190BCE}"/>
              </a:ext>
            </a:extLst>
          </p:cNvPr>
          <p:cNvSpPr txBox="1"/>
          <p:nvPr/>
        </p:nvSpPr>
        <p:spPr>
          <a:xfrm>
            <a:off x="11182254" y="6291721"/>
            <a:ext cx="25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072E2B0-8504-0545-BE6C-8698B0CB2AD9}"/>
              </a:ext>
            </a:extLst>
          </p:cNvPr>
          <p:cNvSpPr txBox="1"/>
          <p:nvPr/>
        </p:nvSpPr>
        <p:spPr>
          <a:xfrm>
            <a:off x="8693578" y="5971209"/>
            <a:ext cx="25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4D81BEF-40BB-7840-AE77-9AE65FE5D0F9}"/>
              </a:ext>
            </a:extLst>
          </p:cNvPr>
          <p:cNvSpPr txBox="1"/>
          <p:nvPr/>
        </p:nvSpPr>
        <p:spPr>
          <a:xfrm>
            <a:off x="8542748" y="5283053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ACC7499-67F7-9944-BEB9-06D1262C2D32}"/>
              </a:ext>
            </a:extLst>
          </p:cNvPr>
          <p:cNvSpPr txBox="1"/>
          <p:nvPr/>
        </p:nvSpPr>
        <p:spPr>
          <a:xfrm>
            <a:off x="11455631" y="5744967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1D5EF6D-6512-0548-BA12-74F08E3BE17B}"/>
              </a:ext>
            </a:extLst>
          </p:cNvPr>
          <p:cNvSpPr txBox="1"/>
          <p:nvPr/>
        </p:nvSpPr>
        <p:spPr>
          <a:xfrm>
            <a:off x="10776900" y="3001768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69" name="Right Arrow 68">
            <a:extLst>
              <a:ext uri="{FF2B5EF4-FFF2-40B4-BE49-F238E27FC236}">
                <a16:creationId xmlns:a16="http://schemas.microsoft.com/office/drawing/2014/main" id="{BB1C67AF-6842-6648-BB6E-755CDFAEB5CF}"/>
              </a:ext>
            </a:extLst>
          </p:cNvPr>
          <p:cNvSpPr/>
          <p:nvPr/>
        </p:nvSpPr>
        <p:spPr>
          <a:xfrm flipH="1" flipV="1">
            <a:off x="7485350" y="5592614"/>
            <a:ext cx="554767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1F0F6A87-D9D6-144D-88F4-CD0F4EADA698}"/>
              </a:ext>
            </a:extLst>
          </p:cNvPr>
          <p:cNvSpPr/>
          <p:nvPr/>
        </p:nvSpPr>
        <p:spPr>
          <a:xfrm>
            <a:off x="7046363" y="4836296"/>
            <a:ext cx="1296446" cy="657730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Recover counts per replicate and per cluster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41D39F3-C11D-E34E-B8D9-BA1DDEE7FBA5}"/>
              </a:ext>
            </a:extLst>
          </p:cNvPr>
          <p:cNvGrpSpPr/>
          <p:nvPr/>
        </p:nvGrpSpPr>
        <p:grpSpPr>
          <a:xfrm>
            <a:off x="3987688" y="4140395"/>
            <a:ext cx="2532978" cy="2635127"/>
            <a:chOff x="1626485" y="2497157"/>
            <a:chExt cx="2362788" cy="3040615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68AF58D4-F3F1-354A-BDCB-E3F3E1FD34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391600" y="3188989"/>
              <a:ext cx="1597673" cy="2348781"/>
            </a:xfrm>
            <a:prstGeom prst="rect">
              <a:avLst/>
            </a:prstGeom>
          </p:spPr>
        </p:pic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24A4029-27B5-B54B-A66C-B03FB1F18B3A}"/>
                </a:ext>
              </a:extLst>
            </p:cNvPr>
            <p:cNvSpPr/>
            <p:nvPr/>
          </p:nvSpPr>
          <p:spPr>
            <a:xfrm>
              <a:off x="2057731" y="2866490"/>
              <a:ext cx="1931542" cy="2671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68FEE30-004B-0141-B2AC-B6A76D43C601}"/>
                </a:ext>
              </a:extLst>
            </p:cNvPr>
            <p:cNvSpPr/>
            <p:nvPr/>
          </p:nvSpPr>
          <p:spPr>
            <a:xfrm>
              <a:off x="2057731" y="2866491"/>
              <a:ext cx="1931542" cy="31593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3E190F31-505F-DC4A-B1FE-F499A27DA9A2}"/>
                </a:ext>
              </a:extLst>
            </p:cNvPr>
            <p:cNvSpPr/>
            <p:nvPr/>
          </p:nvSpPr>
          <p:spPr>
            <a:xfrm>
              <a:off x="2057731" y="2866489"/>
              <a:ext cx="328773" cy="2671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F66FE6A-C6CB-C747-BF0B-8C2AE190BE6A}"/>
                </a:ext>
              </a:extLst>
            </p:cNvPr>
            <p:cNvSpPr txBox="1"/>
            <p:nvPr/>
          </p:nvSpPr>
          <p:spPr>
            <a:xfrm>
              <a:off x="2713239" y="2497157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samples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B38BD10-FFCF-304B-A1DF-201EEE30C283}"/>
                </a:ext>
              </a:extLst>
            </p:cNvPr>
            <p:cNvSpPr txBox="1"/>
            <p:nvPr/>
          </p:nvSpPr>
          <p:spPr>
            <a:xfrm rot="16200000">
              <a:off x="1556113" y="3966361"/>
              <a:ext cx="5100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loci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046AF75-C765-9F4B-B93C-93977D109BC2}"/>
                </a:ext>
              </a:extLst>
            </p:cNvPr>
            <p:cNvSpPr txBox="1"/>
            <p:nvPr/>
          </p:nvSpPr>
          <p:spPr>
            <a:xfrm>
              <a:off x="2083049" y="314373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471199A-6C0E-3E45-B71A-46A30E8BB0DE}"/>
                </a:ext>
              </a:extLst>
            </p:cNvPr>
            <p:cNvSpPr txBox="1"/>
            <p:nvPr/>
          </p:nvSpPr>
          <p:spPr>
            <a:xfrm>
              <a:off x="2083049" y="3481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75118F8-F922-2D4D-A3DF-C9A56D991E24}"/>
                </a:ext>
              </a:extLst>
            </p:cNvPr>
            <p:cNvSpPr txBox="1"/>
            <p:nvPr/>
          </p:nvSpPr>
          <p:spPr>
            <a:xfrm>
              <a:off x="2083049" y="381863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523804E-39C5-5548-9EDA-34038192C638}"/>
                </a:ext>
              </a:extLst>
            </p:cNvPr>
            <p:cNvSpPr txBox="1"/>
            <p:nvPr/>
          </p:nvSpPr>
          <p:spPr>
            <a:xfrm>
              <a:off x="2083049" y="415608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F010B1B-D1F8-564E-BB9A-8C247349C5FE}"/>
                </a:ext>
              </a:extLst>
            </p:cNvPr>
            <p:cNvSpPr txBox="1"/>
            <p:nvPr/>
          </p:nvSpPr>
          <p:spPr>
            <a:xfrm>
              <a:off x="2083049" y="449353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1107580-C0F7-E44B-8FE9-4405D7FAA594}"/>
                </a:ext>
              </a:extLst>
            </p:cNvPr>
            <p:cNvSpPr txBox="1"/>
            <p:nvPr/>
          </p:nvSpPr>
          <p:spPr>
            <a:xfrm>
              <a:off x="2083049" y="5168440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1FA1E3F-BED4-DB40-B15A-F08A0799E595}"/>
                </a:ext>
              </a:extLst>
            </p:cNvPr>
            <p:cNvSpPr txBox="1"/>
            <p:nvPr/>
          </p:nvSpPr>
          <p:spPr>
            <a:xfrm>
              <a:off x="2391274" y="2835510"/>
              <a:ext cx="405524" cy="426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A1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4AF8BF52-7C8F-A044-8333-054B923A7B84}"/>
                </a:ext>
              </a:extLst>
            </p:cNvPr>
            <p:cNvSpPr txBox="1"/>
            <p:nvPr/>
          </p:nvSpPr>
          <p:spPr>
            <a:xfrm>
              <a:off x="2771418" y="2835510"/>
              <a:ext cx="405524" cy="426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A2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199A6A13-3E49-6447-8D0D-4CC93DBFDC2D}"/>
                </a:ext>
              </a:extLst>
            </p:cNvPr>
            <p:cNvSpPr txBox="1"/>
            <p:nvPr/>
          </p:nvSpPr>
          <p:spPr>
            <a:xfrm>
              <a:off x="3151562" y="2835510"/>
              <a:ext cx="398049" cy="426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B1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9FACBF3-CB32-D44A-BDA0-1D5F028B979E}"/>
                </a:ext>
              </a:extLst>
            </p:cNvPr>
            <p:cNvSpPr txBox="1"/>
            <p:nvPr/>
          </p:nvSpPr>
          <p:spPr>
            <a:xfrm>
              <a:off x="3552254" y="2835510"/>
              <a:ext cx="398049" cy="426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829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Peaks are inherently different in bulk versus single cell ATAC-seq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Bulk ATAC-seq coverage tracks are dense, with a large dynamic range.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7510E-0C13-814D-B5CD-F74886D6B0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3D404BA-FAF2-5840-A078-EC2C95E58249}"/>
              </a:ext>
            </a:extLst>
          </p:cNvPr>
          <p:cNvSpPr/>
          <p:nvPr/>
        </p:nvSpPr>
        <p:spPr>
          <a:xfrm>
            <a:off x="9354448" y="1660307"/>
            <a:ext cx="1600064" cy="5563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5995FA-3909-EC45-B52B-B00D7FFC59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28137"/>
            <a:ext cx="12192000" cy="320172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838D5EE-3C85-0644-8622-DE37B62D995B}"/>
              </a:ext>
            </a:extLst>
          </p:cNvPr>
          <p:cNvSpPr/>
          <p:nvPr/>
        </p:nvSpPr>
        <p:spPr>
          <a:xfrm>
            <a:off x="2261872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5EBD0DF-65E7-BE4A-8543-A90E7A27A726}"/>
              </a:ext>
            </a:extLst>
          </p:cNvPr>
          <p:cNvSpPr/>
          <p:nvPr/>
        </p:nvSpPr>
        <p:spPr>
          <a:xfrm>
            <a:off x="1666449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5C3DAD6-1337-C04E-A561-F83BE668B6F4}"/>
              </a:ext>
            </a:extLst>
          </p:cNvPr>
          <p:cNvSpPr/>
          <p:nvPr/>
        </p:nvSpPr>
        <p:spPr>
          <a:xfrm>
            <a:off x="1226970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F044FE5-6A2B-4A45-8442-7E24731085F5}"/>
              </a:ext>
            </a:extLst>
          </p:cNvPr>
          <p:cNvSpPr/>
          <p:nvPr/>
        </p:nvSpPr>
        <p:spPr>
          <a:xfrm>
            <a:off x="936347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D1C0845-9DF1-6544-9503-6220C70480DB}"/>
              </a:ext>
            </a:extLst>
          </p:cNvPr>
          <p:cNvSpPr/>
          <p:nvPr/>
        </p:nvSpPr>
        <p:spPr>
          <a:xfrm>
            <a:off x="5040513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9EED6E7-016F-5144-BDE6-83409A7E7EE1}"/>
              </a:ext>
            </a:extLst>
          </p:cNvPr>
          <p:cNvSpPr/>
          <p:nvPr/>
        </p:nvSpPr>
        <p:spPr>
          <a:xfrm>
            <a:off x="5359489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6C24CA3-D3C9-D744-AE6C-E8D6E55E61E6}"/>
              </a:ext>
            </a:extLst>
          </p:cNvPr>
          <p:cNvSpPr/>
          <p:nvPr/>
        </p:nvSpPr>
        <p:spPr>
          <a:xfrm>
            <a:off x="5650113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1AA4E7F-BBFC-6544-AD18-094F0C74776A}"/>
              </a:ext>
            </a:extLst>
          </p:cNvPr>
          <p:cNvSpPr/>
          <p:nvPr/>
        </p:nvSpPr>
        <p:spPr>
          <a:xfrm>
            <a:off x="6926020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59F6F39-4CA1-0445-9C66-3A98E480AD1A}"/>
              </a:ext>
            </a:extLst>
          </p:cNvPr>
          <p:cNvSpPr/>
          <p:nvPr/>
        </p:nvSpPr>
        <p:spPr>
          <a:xfrm>
            <a:off x="7408030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148DE41-FFB1-954F-850E-7B45733737D1}"/>
              </a:ext>
            </a:extLst>
          </p:cNvPr>
          <p:cNvSpPr/>
          <p:nvPr/>
        </p:nvSpPr>
        <p:spPr>
          <a:xfrm>
            <a:off x="8350783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A76A062-DC3C-6E4B-9150-9F8E765EA3D1}"/>
              </a:ext>
            </a:extLst>
          </p:cNvPr>
          <p:cNvSpPr/>
          <p:nvPr/>
        </p:nvSpPr>
        <p:spPr>
          <a:xfrm>
            <a:off x="10563041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AF5618E-3281-A645-9A23-9781BCF92CBA}"/>
              </a:ext>
            </a:extLst>
          </p:cNvPr>
          <p:cNvSpPr/>
          <p:nvPr/>
        </p:nvSpPr>
        <p:spPr>
          <a:xfrm>
            <a:off x="10926834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DC04D74-A639-024C-91D0-E8AF7D9D68FD}"/>
              </a:ext>
            </a:extLst>
          </p:cNvPr>
          <p:cNvSpPr/>
          <p:nvPr/>
        </p:nvSpPr>
        <p:spPr>
          <a:xfrm>
            <a:off x="11270963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D881CE8-F632-D346-986C-72DE5168FAF1}"/>
              </a:ext>
            </a:extLst>
          </p:cNvPr>
          <p:cNvSpPr/>
          <p:nvPr/>
        </p:nvSpPr>
        <p:spPr>
          <a:xfrm>
            <a:off x="11438112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827FB23-7F5A-4B43-83CE-B16F27AFE0E1}"/>
              </a:ext>
            </a:extLst>
          </p:cNvPr>
          <p:cNvSpPr/>
          <p:nvPr/>
        </p:nvSpPr>
        <p:spPr>
          <a:xfrm>
            <a:off x="11801905" y="2994212"/>
            <a:ext cx="132726" cy="116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7F0FF94-0D4F-544A-B34A-6F6D1D7E650B}"/>
              </a:ext>
            </a:extLst>
          </p:cNvPr>
          <p:cNvSpPr/>
          <p:nvPr/>
        </p:nvSpPr>
        <p:spPr>
          <a:xfrm>
            <a:off x="2261872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FC838D1-387C-0845-A789-0999FE75D92E}"/>
              </a:ext>
            </a:extLst>
          </p:cNvPr>
          <p:cNvSpPr/>
          <p:nvPr/>
        </p:nvSpPr>
        <p:spPr>
          <a:xfrm>
            <a:off x="1666449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B496523-6BBD-354D-89A4-F32AFC4CB07C}"/>
              </a:ext>
            </a:extLst>
          </p:cNvPr>
          <p:cNvSpPr/>
          <p:nvPr/>
        </p:nvSpPr>
        <p:spPr>
          <a:xfrm>
            <a:off x="936347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F447584-43C9-DA42-B695-A67BB5E61D65}"/>
              </a:ext>
            </a:extLst>
          </p:cNvPr>
          <p:cNvSpPr/>
          <p:nvPr/>
        </p:nvSpPr>
        <p:spPr>
          <a:xfrm>
            <a:off x="5040513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792786F-0EC4-AE49-A95F-052F37AFBED5}"/>
              </a:ext>
            </a:extLst>
          </p:cNvPr>
          <p:cNvSpPr/>
          <p:nvPr/>
        </p:nvSpPr>
        <p:spPr>
          <a:xfrm>
            <a:off x="5359489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FAEA3A7-111C-3D44-83CF-0C2B492B40A4}"/>
              </a:ext>
            </a:extLst>
          </p:cNvPr>
          <p:cNvSpPr/>
          <p:nvPr/>
        </p:nvSpPr>
        <p:spPr>
          <a:xfrm>
            <a:off x="5650113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41D3BBC-9F55-6B44-9F55-FD19F54D9C74}"/>
              </a:ext>
            </a:extLst>
          </p:cNvPr>
          <p:cNvSpPr/>
          <p:nvPr/>
        </p:nvSpPr>
        <p:spPr>
          <a:xfrm>
            <a:off x="7408030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4E8236C-8A9E-1943-AC0D-BE259E9F54E7}"/>
              </a:ext>
            </a:extLst>
          </p:cNvPr>
          <p:cNvSpPr/>
          <p:nvPr/>
        </p:nvSpPr>
        <p:spPr>
          <a:xfrm>
            <a:off x="8350783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4D131D4-DAAC-8645-8F3B-AD69A7C0B179}"/>
              </a:ext>
            </a:extLst>
          </p:cNvPr>
          <p:cNvSpPr/>
          <p:nvPr/>
        </p:nvSpPr>
        <p:spPr>
          <a:xfrm>
            <a:off x="5196457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5A7F7E1-6B27-1348-8450-03140196CEC5}"/>
              </a:ext>
            </a:extLst>
          </p:cNvPr>
          <p:cNvSpPr/>
          <p:nvPr/>
        </p:nvSpPr>
        <p:spPr>
          <a:xfrm>
            <a:off x="3417276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F0A5AE2-81BC-9749-9A12-1CB7909AA0F2}"/>
              </a:ext>
            </a:extLst>
          </p:cNvPr>
          <p:cNvSpPr/>
          <p:nvPr/>
        </p:nvSpPr>
        <p:spPr>
          <a:xfrm>
            <a:off x="170803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1BCA670-48A1-F646-9BD5-906B6528E66C}"/>
              </a:ext>
            </a:extLst>
          </p:cNvPr>
          <p:cNvSpPr/>
          <p:nvPr/>
        </p:nvSpPr>
        <p:spPr>
          <a:xfrm>
            <a:off x="10926834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F610A9A-0451-8549-9557-B6FFF4599DEF}"/>
              </a:ext>
            </a:extLst>
          </p:cNvPr>
          <p:cNvSpPr/>
          <p:nvPr/>
        </p:nvSpPr>
        <p:spPr>
          <a:xfrm>
            <a:off x="11270963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DDE0449-F959-1146-8B31-71CFA5AEDAE9}"/>
              </a:ext>
            </a:extLst>
          </p:cNvPr>
          <p:cNvSpPr/>
          <p:nvPr/>
        </p:nvSpPr>
        <p:spPr>
          <a:xfrm>
            <a:off x="11438112" y="4006934"/>
            <a:ext cx="132726" cy="116541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D429B99-9557-E14A-BAB1-A1CF13A93390}"/>
              </a:ext>
            </a:extLst>
          </p:cNvPr>
          <p:cNvSpPr/>
          <p:nvPr/>
        </p:nvSpPr>
        <p:spPr>
          <a:xfrm>
            <a:off x="2261872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9EDFFB2-9376-3E4B-A33B-C3ABE6E3CAC0}"/>
              </a:ext>
            </a:extLst>
          </p:cNvPr>
          <p:cNvSpPr/>
          <p:nvPr/>
        </p:nvSpPr>
        <p:spPr>
          <a:xfrm>
            <a:off x="1666449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1CF579D-149C-1443-AB14-D4413CFF8DA2}"/>
              </a:ext>
            </a:extLst>
          </p:cNvPr>
          <p:cNvSpPr/>
          <p:nvPr/>
        </p:nvSpPr>
        <p:spPr>
          <a:xfrm>
            <a:off x="1226970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36E54E7-EAFC-CE47-A540-AA369ECFE89D}"/>
              </a:ext>
            </a:extLst>
          </p:cNvPr>
          <p:cNvSpPr/>
          <p:nvPr/>
        </p:nvSpPr>
        <p:spPr>
          <a:xfrm>
            <a:off x="936347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14923A0-FD10-1347-B70C-B02810745F6D}"/>
              </a:ext>
            </a:extLst>
          </p:cNvPr>
          <p:cNvSpPr/>
          <p:nvPr/>
        </p:nvSpPr>
        <p:spPr>
          <a:xfrm>
            <a:off x="5040513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97696AE-15F8-CA4B-828F-E99EFE6DFCC6}"/>
              </a:ext>
            </a:extLst>
          </p:cNvPr>
          <p:cNvSpPr/>
          <p:nvPr/>
        </p:nvSpPr>
        <p:spPr>
          <a:xfrm>
            <a:off x="5359489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1009E49-ECD5-A348-98CC-A4F34E6F1774}"/>
              </a:ext>
            </a:extLst>
          </p:cNvPr>
          <p:cNvSpPr/>
          <p:nvPr/>
        </p:nvSpPr>
        <p:spPr>
          <a:xfrm>
            <a:off x="5650113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BC5F7B0-EBC3-2B4A-9C7F-6FDFD93E8CD8}"/>
              </a:ext>
            </a:extLst>
          </p:cNvPr>
          <p:cNvSpPr/>
          <p:nvPr/>
        </p:nvSpPr>
        <p:spPr>
          <a:xfrm>
            <a:off x="6926020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0E574E8-2B84-EF4E-A7F9-2BC2C6938AB3}"/>
              </a:ext>
            </a:extLst>
          </p:cNvPr>
          <p:cNvSpPr/>
          <p:nvPr/>
        </p:nvSpPr>
        <p:spPr>
          <a:xfrm>
            <a:off x="7408030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ACD7BC4-1347-CA49-BD5F-8BA9C5B400D3}"/>
              </a:ext>
            </a:extLst>
          </p:cNvPr>
          <p:cNvSpPr/>
          <p:nvPr/>
        </p:nvSpPr>
        <p:spPr>
          <a:xfrm>
            <a:off x="8350783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1239883-2559-2F49-9CBF-1F5A0A6DE61E}"/>
              </a:ext>
            </a:extLst>
          </p:cNvPr>
          <p:cNvSpPr/>
          <p:nvPr/>
        </p:nvSpPr>
        <p:spPr>
          <a:xfrm>
            <a:off x="7953834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71C41C0-8F6C-7241-AB2E-FC6961B133D9}"/>
              </a:ext>
            </a:extLst>
          </p:cNvPr>
          <p:cNvSpPr/>
          <p:nvPr/>
        </p:nvSpPr>
        <p:spPr>
          <a:xfrm>
            <a:off x="3417276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5E68A616-07C8-7647-AA8A-5C0ED9AEA0EA}"/>
              </a:ext>
            </a:extLst>
          </p:cNvPr>
          <p:cNvSpPr/>
          <p:nvPr/>
        </p:nvSpPr>
        <p:spPr>
          <a:xfrm>
            <a:off x="170803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55AB1C6C-E051-1143-8899-59C8B61D8A0C}"/>
              </a:ext>
            </a:extLst>
          </p:cNvPr>
          <p:cNvSpPr/>
          <p:nvPr/>
        </p:nvSpPr>
        <p:spPr>
          <a:xfrm>
            <a:off x="10563041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3820B58-6B21-AB4D-BB76-858B20A6B4DB}"/>
              </a:ext>
            </a:extLst>
          </p:cNvPr>
          <p:cNvSpPr/>
          <p:nvPr/>
        </p:nvSpPr>
        <p:spPr>
          <a:xfrm>
            <a:off x="10926834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64414B7-51AF-FE43-80BB-265F9F5AAF36}"/>
              </a:ext>
            </a:extLst>
          </p:cNvPr>
          <p:cNvSpPr/>
          <p:nvPr/>
        </p:nvSpPr>
        <p:spPr>
          <a:xfrm>
            <a:off x="11605260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A14023FD-63DC-2D41-8411-5EAF5F43A17B}"/>
              </a:ext>
            </a:extLst>
          </p:cNvPr>
          <p:cNvSpPr/>
          <p:nvPr/>
        </p:nvSpPr>
        <p:spPr>
          <a:xfrm>
            <a:off x="11801905" y="5019657"/>
            <a:ext cx="132726" cy="11654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D16AD9A5-0C3D-AE4A-83C0-C203E8B1550F}"/>
              </a:ext>
            </a:extLst>
          </p:cNvPr>
          <p:cNvSpPr/>
          <p:nvPr/>
        </p:nvSpPr>
        <p:spPr>
          <a:xfrm>
            <a:off x="2261872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155CC1A-C613-904D-B820-B8D7E6FFC095}"/>
              </a:ext>
            </a:extLst>
          </p:cNvPr>
          <p:cNvSpPr/>
          <p:nvPr/>
        </p:nvSpPr>
        <p:spPr>
          <a:xfrm>
            <a:off x="1666449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D046494-A217-ED4D-958E-F085727AB747}"/>
              </a:ext>
            </a:extLst>
          </p:cNvPr>
          <p:cNvSpPr/>
          <p:nvPr/>
        </p:nvSpPr>
        <p:spPr>
          <a:xfrm>
            <a:off x="1226970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8F00B0B-C723-4047-836A-9CEA6E4D5686}"/>
              </a:ext>
            </a:extLst>
          </p:cNvPr>
          <p:cNvSpPr/>
          <p:nvPr/>
        </p:nvSpPr>
        <p:spPr>
          <a:xfrm>
            <a:off x="936347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1AEA03A-9752-5444-8D52-BDC5E992CFD7}"/>
              </a:ext>
            </a:extLst>
          </p:cNvPr>
          <p:cNvSpPr/>
          <p:nvPr/>
        </p:nvSpPr>
        <p:spPr>
          <a:xfrm>
            <a:off x="5040513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93D83360-11D4-4543-ABD7-9FB3497E2213}"/>
              </a:ext>
            </a:extLst>
          </p:cNvPr>
          <p:cNvSpPr/>
          <p:nvPr/>
        </p:nvSpPr>
        <p:spPr>
          <a:xfrm>
            <a:off x="5359489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540EC922-0B74-6D4C-96F5-CB89B3DF7CC5}"/>
              </a:ext>
            </a:extLst>
          </p:cNvPr>
          <p:cNvSpPr/>
          <p:nvPr/>
        </p:nvSpPr>
        <p:spPr>
          <a:xfrm>
            <a:off x="5650113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0EE221C-7521-8341-83A8-020F46B7D042}"/>
              </a:ext>
            </a:extLst>
          </p:cNvPr>
          <p:cNvSpPr/>
          <p:nvPr/>
        </p:nvSpPr>
        <p:spPr>
          <a:xfrm>
            <a:off x="6926020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F2B6D418-3619-D04B-94F5-7EAECE1B0C07}"/>
              </a:ext>
            </a:extLst>
          </p:cNvPr>
          <p:cNvSpPr/>
          <p:nvPr/>
        </p:nvSpPr>
        <p:spPr>
          <a:xfrm>
            <a:off x="7408030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107D69CB-615B-6B4D-822F-C0B7ED658624}"/>
              </a:ext>
            </a:extLst>
          </p:cNvPr>
          <p:cNvSpPr/>
          <p:nvPr/>
        </p:nvSpPr>
        <p:spPr>
          <a:xfrm>
            <a:off x="8350783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B9C628B4-9776-D84C-9A97-F5C9E32D6456}"/>
              </a:ext>
            </a:extLst>
          </p:cNvPr>
          <p:cNvSpPr/>
          <p:nvPr/>
        </p:nvSpPr>
        <p:spPr>
          <a:xfrm>
            <a:off x="7953834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F11E9F7-E463-0B43-B73A-C7B7C38A10E8}"/>
              </a:ext>
            </a:extLst>
          </p:cNvPr>
          <p:cNvSpPr/>
          <p:nvPr/>
        </p:nvSpPr>
        <p:spPr>
          <a:xfrm>
            <a:off x="3417276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F791F60B-6192-1A4E-BD76-024452087195}"/>
              </a:ext>
            </a:extLst>
          </p:cNvPr>
          <p:cNvSpPr/>
          <p:nvPr/>
        </p:nvSpPr>
        <p:spPr>
          <a:xfrm>
            <a:off x="170803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684E68F7-70A1-194C-8E21-3D446A68E8DA}"/>
              </a:ext>
            </a:extLst>
          </p:cNvPr>
          <p:cNvSpPr/>
          <p:nvPr/>
        </p:nvSpPr>
        <p:spPr>
          <a:xfrm>
            <a:off x="10563041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38B9D12-C6D2-1A48-A944-AF82115A5C76}"/>
              </a:ext>
            </a:extLst>
          </p:cNvPr>
          <p:cNvSpPr/>
          <p:nvPr/>
        </p:nvSpPr>
        <p:spPr>
          <a:xfrm>
            <a:off x="10926834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C2C219E-FC50-A04D-8B53-7AF149F248B3}"/>
              </a:ext>
            </a:extLst>
          </p:cNvPr>
          <p:cNvSpPr/>
          <p:nvPr/>
        </p:nvSpPr>
        <p:spPr>
          <a:xfrm>
            <a:off x="11605260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AD5CA40-B9C3-6741-AE9D-7727C1125C12}"/>
              </a:ext>
            </a:extLst>
          </p:cNvPr>
          <p:cNvSpPr/>
          <p:nvPr/>
        </p:nvSpPr>
        <p:spPr>
          <a:xfrm>
            <a:off x="11801905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5AF3DE9-F558-7348-82A7-0B743CE51634}"/>
              </a:ext>
            </a:extLst>
          </p:cNvPr>
          <p:cNvSpPr/>
          <p:nvPr/>
        </p:nvSpPr>
        <p:spPr>
          <a:xfrm>
            <a:off x="5195103" y="56874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16FA761C-D509-2F47-A07F-535C8AD98F54}"/>
              </a:ext>
            </a:extLst>
          </p:cNvPr>
          <p:cNvSpPr/>
          <p:nvPr/>
        </p:nvSpPr>
        <p:spPr>
          <a:xfrm>
            <a:off x="11270963" y="5691894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53D2F1A-F401-A846-A187-D67BC69F87E3}"/>
              </a:ext>
            </a:extLst>
          </p:cNvPr>
          <p:cNvSpPr/>
          <p:nvPr/>
        </p:nvSpPr>
        <p:spPr>
          <a:xfrm>
            <a:off x="11438112" y="5691894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308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Peaks are inherently different in bulk versus single cell ATAC-seq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Single-cell ATAC-seq coverage tracks are sparse and binarized.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7510E-0C13-814D-B5CD-F74886D6B0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3D404BA-FAF2-5840-A078-EC2C95E58249}"/>
              </a:ext>
            </a:extLst>
          </p:cNvPr>
          <p:cNvSpPr/>
          <p:nvPr/>
        </p:nvSpPr>
        <p:spPr>
          <a:xfrm>
            <a:off x="9354448" y="1660307"/>
            <a:ext cx="1600064" cy="5563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F044FE5-6A2B-4A45-8442-7E24731085F5}"/>
              </a:ext>
            </a:extLst>
          </p:cNvPr>
          <p:cNvSpPr/>
          <p:nvPr/>
        </p:nvSpPr>
        <p:spPr>
          <a:xfrm flipV="1">
            <a:off x="0" y="2819426"/>
            <a:ext cx="12192000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36E54E7-EAFC-CE47-A540-AA369ECFE89D}"/>
              </a:ext>
            </a:extLst>
          </p:cNvPr>
          <p:cNvSpPr/>
          <p:nvPr/>
        </p:nvSpPr>
        <p:spPr>
          <a:xfrm>
            <a:off x="936347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D347565-667F-A542-8EB1-80546A797446}"/>
              </a:ext>
            </a:extLst>
          </p:cNvPr>
          <p:cNvSpPr/>
          <p:nvPr/>
        </p:nvSpPr>
        <p:spPr>
          <a:xfrm flipV="1">
            <a:off x="0" y="3852579"/>
            <a:ext cx="12192000" cy="45719"/>
          </a:xfrm>
          <a:prstGeom prst="rect">
            <a:avLst/>
          </a:prstGeom>
          <a:solidFill>
            <a:srgbClr val="CF00AA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4ACC8B-E44C-B244-ACF9-DC3AC0DE8A8D}"/>
              </a:ext>
            </a:extLst>
          </p:cNvPr>
          <p:cNvSpPr/>
          <p:nvPr/>
        </p:nvSpPr>
        <p:spPr>
          <a:xfrm flipV="1">
            <a:off x="0" y="4933233"/>
            <a:ext cx="12192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B9F474-AFB4-4646-852B-2B4C45943A9C}"/>
              </a:ext>
            </a:extLst>
          </p:cNvPr>
          <p:cNvSpPr/>
          <p:nvPr/>
        </p:nvSpPr>
        <p:spPr>
          <a:xfrm>
            <a:off x="1207567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3BFCF8E-1059-4F49-834C-DCCF66EFD17A}"/>
              </a:ext>
            </a:extLst>
          </p:cNvPr>
          <p:cNvSpPr/>
          <p:nvPr/>
        </p:nvSpPr>
        <p:spPr>
          <a:xfrm>
            <a:off x="1641520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3D184A4-CE09-A545-8F8D-6C3427E9CD1D}"/>
              </a:ext>
            </a:extLst>
          </p:cNvPr>
          <p:cNvSpPr/>
          <p:nvPr/>
        </p:nvSpPr>
        <p:spPr>
          <a:xfrm>
            <a:off x="2253703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B96194A-07A2-9247-83E4-1B4A6B7B16C7}"/>
              </a:ext>
            </a:extLst>
          </p:cNvPr>
          <p:cNvSpPr/>
          <p:nvPr/>
        </p:nvSpPr>
        <p:spPr>
          <a:xfrm>
            <a:off x="3423825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C74E798-1CA8-5642-A81C-507A2C304304}"/>
              </a:ext>
            </a:extLst>
          </p:cNvPr>
          <p:cNvSpPr/>
          <p:nvPr/>
        </p:nvSpPr>
        <p:spPr>
          <a:xfrm>
            <a:off x="5043398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5FBF70F8-83DF-E34B-B8E7-C1247CA3BA42}"/>
              </a:ext>
            </a:extLst>
          </p:cNvPr>
          <p:cNvSpPr/>
          <p:nvPr/>
        </p:nvSpPr>
        <p:spPr>
          <a:xfrm>
            <a:off x="5353364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5A78152-EE0F-234C-BA10-53ED1DAC3AD4}"/>
              </a:ext>
            </a:extLst>
          </p:cNvPr>
          <p:cNvSpPr/>
          <p:nvPr/>
        </p:nvSpPr>
        <p:spPr>
          <a:xfrm>
            <a:off x="5647832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07A4110-4709-4A43-BF01-A495A7399B53}"/>
              </a:ext>
            </a:extLst>
          </p:cNvPr>
          <p:cNvSpPr/>
          <p:nvPr/>
        </p:nvSpPr>
        <p:spPr>
          <a:xfrm>
            <a:off x="6926442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67D9145-AD09-AC49-A8CC-B98BC1B9B841}"/>
              </a:ext>
            </a:extLst>
          </p:cNvPr>
          <p:cNvSpPr/>
          <p:nvPr/>
        </p:nvSpPr>
        <p:spPr>
          <a:xfrm>
            <a:off x="7406890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BF4FD12-9BB8-384F-BDC3-193A1F3A4BDD}"/>
              </a:ext>
            </a:extLst>
          </p:cNvPr>
          <p:cNvSpPr/>
          <p:nvPr/>
        </p:nvSpPr>
        <p:spPr>
          <a:xfrm>
            <a:off x="7949331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E726D40-6A3C-1C4A-AE2A-1BBB458E9A71}"/>
              </a:ext>
            </a:extLst>
          </p:cNvPr>
          <p:cNvSpPr/>
          <p:nvPr/>
        </p:nvSpPr>
        <p:spPr>
          <a:xfrm>
            <a:off x="8344538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A1AAB17-CB97-DF45-8C97-EC43D8253A77}"/>
              </a:ext>
            </a:extLst>
          </p:cNvPr>
          <p:cNvSpPr/>
          <p:nvPr/>
        </p:nvSpPr>
        <p:spPr>
          <a:xfrm>
            <a:off x="167090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18A7B36-5D7D-974D-B53D-184AA0B36DF1}"/>
              </a:ext>
            </a:extLst>
          </p:cNvPr>
          <p:cNvSpPr/>
          <p:nvPr/>
        </p:nvSpPr>
        <p:spPr>
          <a:xfrm>
            <a:off x="10928081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B3ED2E3-6B3E-2B46-AD31-E0420622386E}"/>
              </a:ext>
            </a:extLst>
          </p:cNvPr>
          <p:cNvSpPr/>
          <p:nvPr/>
        </p:nvSpPr>
        <p:spPr>
          <a:xfrm>
            <a:off x="10579738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A25838B-9788-5646-B7F2-EB4FCC0205EA}"/>
              </a:ext>
            </a:extLst>
          </p:cNvPr>
          <p:cNvSpPr/>
          <p:nvPr/>
        </p:nvSpPr>
        <p:spPr>
          <a:xfrm>
            <a:off x="11595738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F1CDFDBE-F9DA-4F47-8992-FB3D3B81C15A}"/>
              </a:ext>
            </a:extLst>
          </p:cNvPr>
          <p:cNvSpPr/>
          <p:nvPr/>
        </p:nvSpPr>
        <p:spPr>
          <a:xfrm>
            <a:off x="11813452" y="4470486"/>
            <a:ext cx="132726" cy="46274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59B58721-CB0D-0D46-B0E3-ED58F517FAAD}"/>
              </a:ext>
            </a:extLst>
          </p:cNvPr>
          <p:cNvSpPr/>
          <p:nvPr/>
        </p:nvSpPr>
        <p:spPr>
          <a:xfrm>
            <a:off x="170803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CD1C80F-F1B8-B64C-A47B-879D1FF7FEAA}"/>
              </a:ext>
            </a:extLst>
          </p:cNvPr>
          <p:cNvSpPr/>
          <p:nvPr/>
        </p:nvSpPr>
        <p:spPr>
          <a:xfrm>
            <a:off x="936347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4A72F496-142D-E346-A9EF-9F61FB616B9E}"/>
              </a:ext>
            </a:extLst>
          </p:cNvPr>
          <p:cNvSpPr/>
          <p:nvPr/>
        </p:nvSpPr>
        <p:spPr>
          <a:xfrm>
            <a:off x="1652272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9EC71149-5AFA-844F-AD1A-84033294A6F5}"/>
              </a:ext>
            </a:extLst>
          </p:cNvPr>
          <p:cNvSpPr/>
          <p:nvPr/>
        </p:nvSpPr>
        <p:spPr>
          <a:xfrm>
            <a:off x="2247696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C342BF1-24BA-5F4C-AF0E-BC3A5317B3EA}"/>
              </a:ext>
            </a:extLst>
          </p:cNvPr>
          <p:cNvSpPr/>
          <p:nvPr/>
        </p:nvSpPr>
        <p:spPr>
          <a:xfrm>
            <a:off x="3417277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64A68D7-6981-FF45-8036-B23BA6C7FCB9}"/>
              </a:ext>
            </a:extLst>
          </p:cNvPr>
          <p:cNvSpPr/>
          <p:nvPr/>
        </p:nvSpPr>
        <p:spPr>
          <a:xfrm>
            <a:off x="5026338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A0190EF-4D64-C44F-9566-23F8748503D9}"/>
              </a:ext>
            </a:extLst>
          </p:cNvPr>
          <p:cNvSpPr/>
          <p:nvPr/>
        </p:nvSpPr>
        <p:spPr>
          <a:xfrm>
            <a:off x="1220669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009202FA-6E96-AE4D-9A2D-9ED2B020AD70}"/>
              </a:ext>
            </a:extLst>
          </p:cNvPr>
          <p:cNvSpPr/>
          <p:nvPr/>
        </p:nvSpPr>
        <p:spPr>
          <a:xfrm>
            <a:off x="924336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30EDB86E-0CA3-F04F-AA65-7F4B465576EF}"/>
              </a:ext>
            </a:extLst>
          </p:cNvPr>
          <p:cNvSpPr/>
          <p:nvPr/>
        </p:nvSpPr>
        <p:spPr>
          <a:xfrm>
            <a:off x="1660936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4654A427-DAC7-4E42-BD35-FA093D9EEE00}"/>
              </a:ext>
            </a:extLst>
          </p:cNvPr>
          <p:cNvSpPr/>
          <p:nvPr/>
        </p:nvSpPr>
        <p:spPr>
          <a:xfrm>
            <a:off x="2262069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66AB5089-5397-5B40-9333-941A45166B5F}"/>
              </a:ext>
            </a:extLst>
          </p:cNvPr>
          <p:cNvSpPr/>
          <p:nvPr/>
        </p:nvSpPr>
        <p:spPr>
          <a:xfrm>
            <a:off x="5030669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7B1A989C-8AD9-8841-BA64-68B9A3A30767}"/>
              </a:ext>
            </a:extLst>
          </p:cNvPr>
          <p:cNvSpPr/>
          <p:nvPr/>
        </p:nvSpPr>
        <p:spPr>
          <a:xfrm>
            <a:off x="5187204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22366432-23A1-BA42-8A7A-C41C66517755}"/>
              </a:ext>
            </a:extLst>
          </p:cNvPr>
          <p:cNvSpPr/>
          <p:nvPr/>
        </p:nvSpPr>
        <p:spPr>
          <a:xfrm>
            <a:off x="5356538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45C3587-811B-8E4B-957E-47F04EFDBA6B}"/>
              </a:ext>
            </a:extLst>
          </p:cNvPr>
          <p:cNvSpPr/>
          <p:nvPr/>
        </p:nvSpPr>
        <p:spPr>
          <a:xfrm>
            <a:off x="5360869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8E72F5A7-5A2D-C240-82DE-DF2AC3B39D61}"/>
              </a:ext>
            </a:extLst>
          </p:cNvPr>
          <p:cNvSpPr/>
          <p:nvPr/>
        </p:nvSpPr>
        <p:spPr>
          <a:xfrm>
            <a:off x="5644405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21CB022C-6FF7-6943-9A04-9AE887DA7056}"/>
              </a:ext>
            </a:extLst>
          </p:cNvPr>
          <p:cNvSpPr/>
          <p:nvPr/>
        </p:nvSpPr>
        <p:spPr>
          <a:xfrm>
            <a:off x="5648736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877D1E57-B4A5-4D4C-8DB9-0BB6D3029D38}"/>
              </a:ext>
            </a:extLst>
          </p:cNvPr>
          <p:cNvSpPr/>
          <p:nvPr/>
        </p:nvSpPr>
        <p:spPr>
          <a:xfrm>
            <a:off x="6952603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DF3E3DB2-EECD-994A-B825-0BCA4BC3C8BC}"/>
              </a:ext>
            </a:extLst>
          </p:cNvPr>
          <p:cNvSpPr/>
          <p:nvPr/>
        </p:nvSpPr>
        <p:spPr>
          <a:xfrm>
            <a:off x="7397006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82F039CD-F8D2-FD41-A8B9-DD2C4BDBA547}"/>
              </a:ext>
            </a:extLst>
          </p:cNvPr>
          <p:cNvSpPr/>
          <p:nvPr/>
        </p:nvSpPr>
        <p:spPr>
          <a:xfrm>
            <a:off x="7401337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FCC611A-3FE5-064F-8F0D-BE01501A7CC1}"/>
              </a:ext>
            </a:extLst>
          </p:cNvPr>
          <p:cNvSpPr/>
          <p:nvPr/>
        </p:nvSpPr>
        <p:spPr>
          <a:xfrm>
            <a:off x="8345272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58ECFC34-A5E6-EF42-9C88-C545A3A40B62}"/>
              </a:ext>
            </a:extLst>
          </p:cNvPr>
          <p:cNvSpPr/>
          <p:nvPr/>
        </p:nvSpPr>
        <p:spPr>
          <a:xfrm>
            <a:off x="8349603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7EAC5069-3E2E-CD42-B0AB-F3B8228950B7}"/>
              </a:ext>
            </a:extLst>
          </p:cNvPr>
          <p:cNvSpPr/>
          <p:nvPr/>
        </p:nvSpPr>
        <p:spPr>
          <a:xfrm>
            <a:off x="10542470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BF8A4810-3770-B148-9156-D29800D604CD}"/>
              </a:ext>
            </a:extLst>
          </p:cNvPr>
          <p:cNvSpPr/>
          <p:nvPr/>
        </p:nvSpPr>
        <p:spPr>
          <a:xfrm>
            <a:off x="10910672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1EB328D7-93E5-4E42-94A5-25CC2DA56212}"/>
              </a:ext>
            </a:extLst>
          </p:cNvPr>
          <p:cNvSpPr/>
          <p:nvPr/>
        </p:nvSpPr>
        <p:spPr>
          <a:xfrm>
            <a:off x="10915003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21B38467-619D-3247-9940-9D7AC0A971EE}"/>
              </a:ext>
            </a:extLst>
          </p:cNvPr>
          <p:cNvSpPr/>
          <p:nvPr/>
        </p:nvSpPr>
        <p:spPr>
          <a:xfrm>
            <a:off x="11249339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56D7786C-28D9-3241-9AC1-800E2E208894}"/>
              </a:ext>
            </a:extLst>
          </p:cNvPr>
          <p:cNvSpPr/>
          <p:nvPr/>
        </p:nvSpPr>
        <p:spPr>
          <a:xfrm>
            <a:off x="11253670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BF430F32-FBD3-A842-85E8-570611491D4F}"/>
              </a:ext>
            </a:extLst>
          </p:cNvPr>
          <p:cNvSpPr/>
          <p:nvPr/>
        </p:nvSpPr>
        <p:spPr>
          <a:xfrm>
            <a:off x="11418672" y="3419785"/>
            <a:ext cx="129013" cy="438648"/>
          </a:xfrm>
          <a:prstGeom prst="rect">
            <a:avLst/>
          </a:prstGeom>
          <a:solidFill>
            <a:srgbClr val="FF36E4"/>
          </a:solidFill>
          <a:ln>
            <a:solidFill>
              <a:srgbClr val="CF00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655157B9-A630-9C4A-B773-79A2F24ED904}"/>
              </a:ext>
            </a:extLst>
          </p:cNvPr>
          <p:cNvSpPr/>
          <p:nvPr/>
        </p:nvSpPr>
        <p:spPr>
          <a:xfrm>
            <a:off x="11423003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EF3A6106-C280-264C-96A4-1BD534AA6BFD}"/>
              </a:ext>
            </a:extLst>
          </p:cNvPr>
          <p:cNvSpPr/>
          <p:nvPr/>
        </p:nvSpPr>
        <p:spPr>
          <a:xfrm>
            <a:off x="11804003" y="2369919"/>
            <a:ext cx="129013" cy="43864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2F5199A8-F61A-0D40-83F2-EA5FD19C9912}"/>
              </a:ext>
            </a:extLst>
          </p:cNvPr>
          <p:cNvSpPr/>
          <p:nvPr/>
        </p:nvSpPr>
        <p:spPr>
          <a:xfrm>
            <a:off x="2261872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2394FC89-58CF-484E-9662-65D1BC33C9CB}"/>
              </a:ext>
            </a:extLst>
          </p:cNvPr>
          <p:cNvSpPr/>
          <p:nvPr/>
        </p:nvSpPr>
        <p:spPr>
          <a:xfrm>
            <a:off x="1666449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7FC579ED-2480-3C4F-A1C6-F1C618CC5549}"/>
              </a:ext>
            </a:extLst>
          </p:cNvPr>
          <p:cNvSpPr/>
          <p:nvPr/>
        </p:nvSpPr>
        <p:spPr>
          <a:xfrm>
            <a:off x="1226970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64546979-3394-894B-BECE-EEA78BD683E6}"/>
              </a:ext>
            </a:extLst>
          </p:cNvPr>
          <p:cNvSpPr/>
          <p:nvPr/>
        </p:nvSpPr>
        <p:spPr>
          <a:xfrm>
            <a:off x="936347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74ED2813-9D1D-BC41-A119-0C97B14D5CBC}"/>
              </a:ext>
            </a:extLst>
          </p:cNvPr>
          <p:cNvSpPr/>
          <p:nvPr/>
        </p:nvSpPr>
        <p:spPr>
          <a:xfrm>
            <a:off x="5040513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4CCCCB28-10D0-2C42-AF12-C478CB066BD2}"/>
              </a:ext>
            </a:extLst>
          </p:cNvPr>
          <p:cNvSpPr/>
          <p:nvPr/>
        </p:nvSpPr>
        <p:spPr>
          <a:xfrm>
            <a:off x="5359489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39B334E0-3DE5-B94E-868F-EF488F416203}"/>
              </a:ext>
            </a:extLst>
          </p:cNvPr>
          <p:cNvSpPr/>
          <p:nvPr/>
        </p:nvSpPr>
        <p:spPr>
          <a:xfrm>
            <a:off x="5650113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CC32639D-26FD-4A4D-921D-6CBCDF618F03}"/>
              </a:ext>
            </a:extLst>
          </p:cNvPr>
          <p:cNvSpPr/>
          <p:nvPr/>
        </p:nvSpPr>
        <p:spPr>
          <a:xfrm>
            <a:off x="6926020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B9E18886-C308-B74C-9C31-DD670F711514}"/>
              </a:ext>
            </a:extLst>
          </p:cNvPr>
          <p:cNvSpPr/>
          <p:nvPr/>
        </p:nvSpPr>
        <p:spPr>
          <a:xfrm>
            <a:off x="7408030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4F72D1D9-21A8-C542-8DF4-40EC8F9D23DC}"/>
              </a:ext>
            </a:extLst>
          </p:cNvPr>
          <p:cNvSpPr/>
          <p:nvPr/>
        </p:nvSpPr>
        <p:spPr>
          <a:xfrm>
            <a:off x="8350783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C523A822-64DC-DE40-AAAA-55C3A1A7A210}"/>
              </a:ext>
            </a:extLst>
          </p:cNvPr>
          <p:cNvSpPr/>
          <p:nvPr/>
        </p:nvSpPr>
        <p:spPr>
          <a:xfrm>
            <a:off x="7953834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F7D03584-0FDD-584A-BA1F-3F9379A292ED}"/>
              </a:ext>
            </a:extLst>
          </p:cNvPr>
          <p:cNvSpPr/>
          <p:nvPr/>
        </p:nvSpPr>
        <p:spPr>
          <a:xfrm>
            <a:off x="3417276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2BD9BA29-121E-6544-9A23-65F43261598F}"/>
              </a:ext>
            </a:extLst>
          </p:cNvPr>
          <p:cNvSpPr/>
          <p:nvPr/>
        </p:nvSpPr>
        <p:spPr>
          <a:xfrm>
            <a:off x="170803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AC24D1E-04A0-074A-B48D-D7DD9C5A2AD2}"/>
              </a:ext>
            </a:extLst>
          </p:cNvPr>
          <p:cNvSpPr/>
          <p:nvPr/>
        </p:nvSpPr>
        <p:spPr>
          <a:xfrm>
            <a:off x="10563041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B66D77E-C700-D549-9F82-D5154ADC1E7C}"/>
              </a:ext>
            </a:extLst>
          </p:cNvPr>
          <p:cNvSpPr/>
          <p:nvPr/>
        </p:nvSpPr>
        <p:spPr>
          <a:xfrm>
            <a:off x="10926834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7FE0487-35F4-7D4E-8D29-EADF8A064E7B}"/>
              </a:ext>
            </a:extLst>
          </p:cNvPr>
          <p:cNvSpPr/>
          <p:nvPr/>
        </p:nvSpPr>
        <p:spPr>
          <a:xfrm>
            <a:off x="11605260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1900C98A-ADCE-C445-971D-97CC29A94234}"/>
              </a:ext>
            </a:extLst>
          </p:cNvPr>
          <p:cNvSpPr/>
          <p:nvPr/>
        </p:nvSpPr>
        <p:spPr>
          <a:xfrm>
            <a:off x="11801905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A81A298-6E9C-CA4E-AD5E-174FEB525256}"/>
              </a:ext>
            </a:extLst>
          </p:cNvPr>
          <p:cNvSpPr/>
          <p:nvPr/>
        </p:nvSpPr>
        <p:spPr>
          <a:xfrm>
            <a:off x="5195103" y="5410075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4B82C462-D184-624A-8C5F-76E391880AF7}"/>
              </a:ext>
            </a:extLst>
          </p:cNvPr>
          <p:cNvSpPr/>
          <p:nvPr/>
        </p:nvSpPr>
        <p:spPr>
          <a:xfrm>
            <a:off x="11270963" y="5414494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E549ABB0-EB89-5246-AFD2-F5397A5CABF4}"/>
              </a:ext>
            </a:extLst>
          </p:cNvPr>
          <p:cNvSpPr/>
          <p:nvPr/>
        </p:nvSpPr>
        <p:spPr>
          <a:xfrm>
            <a:off x="11438112" y="5414494"/>
            <a:ext cx="132726" cy="1165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05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Peaks are inherently different in bulk versus single cell ATAC-seq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Differential accessibility analysis is routinely performed with bulk ATAC-seq, but much less with single-cell ATAC-seq (notably because it’s much more recent).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7510E-0C13-814D-B5CD-F74886D6B0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3D404BA-FAF2-5840-A078-EC2C95E58249}"/>
              </a:ext>
            </a:extLst>
          </p:cNvPr>
          <p:cNvSpPr/>
          <p:nvPr/>
        </p:nvSpPr>
        <p:spPr>
          <a:xfrm>
            <a:off x="9354448" y="1660307"/>
            <a:ext cx="1600064" cy="5563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E392AE0-A5B0-4F47-B72A-B5D9BA1C5740}"/>
              </a:ext>
            </a:extLst>
          </p:cNvPr>
          <p:cNvSpPr txBox="1"/>
          <p:nvPr/>
        </p:nvSpPr>
        <p:spPr>
          <a:xfrm>
            <a:off x="835482" y="3059668"/>
            <a:ext cx="2636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Bulk ATAC-seq (n samples)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14A23E7-2E43-FD4D-95B8-0DEF170DFA5B}"/>
              </a:ext>
            </a:extLst>
          </p:cNvPr>
          <p:cNvSpPr txBox="1"/>
          <p:nvPr/>
        </p:nvSpPr>
        <p:spPr>
          <a:xfrm>
            <a:off x="835482" y="4182641"/>
            <a:ext cx="1732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Finding all peaks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88A443B-0D43-ED48-97B2-84540B786C54}"/>
              </a:ext>
            </a:extLst>
          </p:cNvPr>
          <p:cNvSpPr txBox="1"/>
          <p:nvPr/>
        </p:nvSpPr>
        <p:spPr>
          <a:xfrm>
            <a:off x="835482" y="6286793"/>
            <a:ext cx="3186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Differential accessibility analysis</a:t>
            </a:r>
          </a:p>
        </p:txBody>
      </p:sp>
      <p:sp>
        <p:nvSpPr>
          <p:cNvPr id="121" name="Right Arrow 120">
            <a:extLst>
              <a:ext uri="{FF2B5EF4-FFF2-40B4-BE49-F238E27FC236}">
                <a16:creationId xmlns:a16="http://schemas.microsoft.com/office/drawing/2014/main" id="{2FFF9F71-D98D-E746-AA68-5C5E1B52FB33}"/>
              </a:ext>
            </a:extLst>
          </p:cNvPr>
          <p:cNvSpPr/>
          <p:nvPr/>
        </p:nvSpPr>
        <p:spPr>
          <a:xfrm rot="5400000">
            <a:off x="1169267" y="3513487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8A1AC6D2-1813-EE4F-BC9D-485D28B89E16}"/>
              </a:ext>
            </a:extLst>
          </p:cNvPr>
          <p:cNvSpPr txBox="1"/>
          <p:nvPr/>
        </p:nvSpPr>
        <p:spPr>
          <a:xfrm>
            <a:off x="835482" y="5250521"/>
            <a:ext cx="1927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Counting coverage</a:t>
            </a:r>
          </a:p>
        </p:txBody>
      </p:sp>
      <p:sp>
        <p:nvSpPr>
          <p:cNvPr id="151" name="Right Arrow 150">
            <a:extLst>
              <a:ext uri="{FF2B5EF4-FFF2-40B4-BE49-F238E27FC236}">
                <a16:creationId xmlns:a16="http://schemas.microsoft.com/office/drawing/2014/main" id="{E64C37A4-1752-9941-86EF-6EAA6429FEA4}"/>
              </a:ext>
            </a:extLst>
          </p:cNvPr>
          <p:cNvSpPr/>
          <p:nvPr/>
        </p:nvSpPr>
        <p:spPr>
          <a:xfrm rot="5400000">
            <a:off x="1169267" y="4674466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2" name="Right Arrow 151">
            <a:extLst>
              <a:ext uri="{FF2B5EF4-FFF2-40B4-BE49-F238E27FC236}">
                <a16:creationId xmlns:a16="http://schemas.microsoft.com/office/drawing/2014/main" id="{66A57E22-064A-A842-BFFE-72D7A3FD9B7E}"/>
              </a:ext>
            </a:extLst>
          </p:cNvPr>
          <p:cNvSpPr/>
          <p:nvPr/>
        </p:nvSpPr>
        <p:spPr>
          <a:xfrm rot="5400000">
            <a:off x="1169267" y="5691608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49C28F-A046-B249-B92F-B33380E339DF}"/>
              </a:ext>
            </a:extLst>
          </p:cNvPr>
          <p:cNvSpPr/>
          <p:nvPr/>
        </p:nvSpPr>
        <p:spPr>
          <a:xfrm>
            <a:off x="2568136" y="3583546"/>
            <a:ext cx="1466536" cy="410091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MACS2</a:t>
            </a:r>
          </a:p>
        </p:txBody>
      </p:sp>
      <p:sp>
        <p:nvSpPr>
          <p:cNvPr id="153" name="Rounded Rectangle 152">
            <a:extLst>
              <a:ext uri="{FF2B5EF4-FFF2-40B4-BE49-F238E27FC236}">
                <a16:creationId xmlns:a16="http://schemas.microsoft.com/office/drawing/2014/main" id="{090F55D6-8FE2-FE45-8235-A108C2B14759}"/>
              </a:ext>
            </a:extLst>
          </p:cNvPr>
          <p:cNvSpPr/>
          <p:nvPr/>
        </p:nvSpPr>
        <p:spPr>
          <a:xfrm>
            <a:off x="2568136" y="4648775"/>
            <a:ext cx="1466536" cy="410091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subread</a:t>
            </a:r>
          </a:p>
        </p:txBody>
      </p:sp>
      <p:sp>
        <p:nvSpPr>
          <p:cNvPr id="154" name="Rounded Rectangle 153">
            <a:extLst>
              <a:ext uri="{FF2B5EF4-FFF2-40B4-BE49-F238E27FC236}">
                <a16:creationId xmlns:a16="http://schemas.microsoft.com/office/drawing/2014/main" id="{FC84BA1A-8E27-4E43-B6FE-9D95B1939482}"/>
              </a:ext>
            </a:extLst>
          </p:cNvPr>
          <p:cNvSpPr/>
          <p:nvPr/>
        </p:nvSpPr>
        <p:spPr>
          <a:xfrm>
            <a:off x="2568136" y="5761138"/>
            <a:ext cx="1466536" cy="410091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DESeq2</a:t>
            </a:r>
          </a:p>
        </p:txBody>
      </p:sp>
    </p:spTree>
    <p:extLst>
      <p:ext uri="{BB962C8B-B14F-4D97-AF65-F5344CB8AC3E}">
        <p14:creationId xmlns:p14="http://schemas.microsoft.com/office/powerpoint/2010/main" val="1814966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Peaks are inherently different in bulk versus single cell ATAC-seq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Single-cell ATAC-seq can be grouped by cell clusters to generate “pseudo-bulk” samples.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7510E-0C13-814D-B5CD-F74886D6B0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3D404BA-FAF2-5840-A078-EC2C95E58249}"/>
              </a:ext>
            </a:extLst>
          </p:cNvPr>
          <p:cNvSpPr/>
          <p:nvPr/>
        </p:nvSpPr>
        <p:spPr>
          <a:xfrm>
            <a:off x="9354448" y="1660307"/>
            <a:ext cx="1600064" cy="5563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E2AA9F-94D3-2D44-973F-9EFB98EA8952}"/>
              </a:ext>
            </a:extLst>
          </p:cNvPr>
          <p:cNvSpPr txBox="1"/>
          <p:nvPr/>
        </p:nvSpPr>
        <p:spPr>
          <a:xfrm>
            <a:off x="835482" y="3059668"/>
            <a:ext cx="2636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Bulk ATAC-seq (n samples)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C02F81E-7C57-5D41-952C-48FC01664109}"/>
              </a:ext>
            </a:extLst>
          </p:cNvPr>
          <p:cNvSpPr txBox="1"/>
          <p:nvPr/>
        </p:nvSpPr>
        <p:spPr>
          <a:xfrm>
            <a:off x="835482" y="4182641"/>
            <a:ext cx="1732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Finding all peaks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C6039C0-3941-9F41-87A4-96C80E7F6EE5}"/>
              </a:ext>
            </a:extLst>
          </p:cNvPr>
          <p:cNvSpPr txBox="1"/>
          <p:nvPr/>
        </p:nvSpPr>
        <p:spPr>
          <a:xfrm>
            <a:off x="835482" y="6286793"/>
            <a:ext cx="3186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Differential accessibility analysis</a:t>
            </a:r>
            <a:endParaRPr lang="en-US" dirty="0"/>
          </a:p>
        </p:txBody>
      </p:sp>
      <p:sp>
        <p:nvSpPr>
          <p:cNvPr id="80" name="Right Arrow 79">
            <a:extLst>
              <a:ext uri="{FF2B5EF4-FFF2-40B4-BE49-F238E27FC236}">
                <a16:creationId xmlns:a16="http://schemas.microsoft.com/office/drawing/2014/main" id="{9E0BA000-EF64-7249-93DF-97A4D4ABE3F9}"/>
              </a:ext>
            </a:extLst>
          </p:cNvPr>
          <p:cNvSpPr/>
          <p:nvPr/>
        </p:nvSpPr>
        <p:spPr>
          <a:xfrm rot="5400000">
            <a:off x="1169267" y="3513487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47447B0-394C-2A4F-A953-62BA32D561EF}"/>
              </a:ext>
            </a:extLst>
          </p:cNvPr>
          <p:cNvSpPr txBox="1"/>
          <p:nvPr/>
        </p:nvSpPr>
        <p:spPr>
          <a:xfrm>
            <a:off x="835482" y="5250521"/>
            <a:ext cx="1927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Counting coverage</a:t>
            </a:r>
          </a:p>
        </p:txBody>
      </p:sp>
      <p:sp>
        <p:nvSpPr>
          <p:cNvPr id="84" name="Right Arrow 83">
            <a:extLst>
              <a:ext uri="{FF2B5EF4-FFF2-40B4-BE49-F238E27FC236}">
                <a16:creationId xmlns:a16="http://schemas.microsoft.com/office/drawing/2014/main" id="{22789F2E-F081-0E48-BCF7-9C6C81BAA520}"/>
              </a:ext>
            </a:extLst>
          </p:cNvPr>
          <p:cNvSpPr/>
          <p:nvPr/>
        </p:nvSpPr>
        <p:spPr>
          <a:xfrm rot="5400000">
            <a:off x="1169267" y="4674466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Right Arrow 96">
            <a:extLst>
              <a:ext uri="{FF2B5EF4-FFF2-40B4-BE49-F238E27FC236}">
                <a16:creationId xmlns:a16="http://schemas.microsoft.com/office/drawing/2014/main" id="{0CA88530-9F82-AF46-AF88-1067E9EAD331}"/>
              </a:ext>
            </a:extLst>
          </p:cNvPr>
          <p:cNvSpPr/>
          <p:nvPr/>
        </p:nvSpPr>
        <p:spPr>
          <a:xfrm rot="5400000">
            <a:off x="1169267" y="5691608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89ED60-B095-A442-BC59-A5A9B2E92BDF}"/>
              </a:ext>
            </a:extLst>
          </p:cNvPr>
          <p:cNvSpPr txBox="1"/>
          <p:nvPr/>
        </p:nvSpPr>
        <p:spPr>
          <a:xfrm>
            <a:off x="8417102" y="3059668"/>
            <a:ext cx="3389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Pseudo-bulk </a:t>
            </a:r>
            <a:r>
              <a:rPr lang="en-US"/>
              <a:t>ATAC-seq (k </a:t>
            </a:r>
            <a:r>
              <a:rPr lang="en-US" dirty="0"/>
              <a:t>samples)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7B5506-E6BB-2C4A-85DD-D634D2459C19}"/>
              </a:ext>
            </a:extLst>
          </p:cNvPr>
          <p:cNvSpPr txBox="1"/>
          <p:nvPr/>
        </p:nvSpPr>
        <p:spPr>
          <a:xfrm>
            <a:off x="4595869" y="1998235"/>
            <a:ext cx="288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Single-cell ATAC-seq (m cells)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39639E-D31A-B449-8DAA-DCFC4DD3F8AF}"/>
              </a:ext>
            </a:extLst>
          </p:cNvPr>
          <p:cNvSpPr txBox="1"/>
          <p:nvPr/>
        </p:nvSpPr>
        <p:spPr>
          <a:xfrm>
            <a:off x="8417102" y="2042527"/>
            <a:ext cx="2562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clustering (k clusters)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F5DAAB58-3FA0-2E41-A72B-3B6B95D7E1AB}"/>
              </a:ext>
            </a:extLst>
          </p:cNvPr>
          <p:cNvSpPr/>
          <p:nvPr/>
        </p:nvSpPr>
        <p:spPr>
          <a:xfrm rot="5400000">
            <a:off x="8750887" y="2557990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1C79FB8A-B58A-3E4C-89B6-8B5C14EF19B8}"/>
              </a:ext>
            </a:extLst>
          </p:cNvPr>
          <p:cNvSpPr/>
          <p:nvPr/>
        </p:nvSpPr>
        <p:spPr>
          <a:xfrm>
            <a:off x="7481354" y="1977680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31A27AC-B9A0-B748-A0A9-995450E3CF56}"/>
              </a:ext>
            </a:extLst>
          </p:cNvPr>
          <p:cNvSpPr/>
          <p:nvPr/>
        </p:nvSpPr>
        <p:spPr>
          <a:xfrm>
            <a:off x="2568136" y="3583546"/>
            <a:ext cx="1466536" cy="410091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MACS2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B87D443A-DFDD-FC4B-9C2A-F69EBC2F50FF}"/>
              </a:ext>
            </a:extLst>
          </p:cNvPr>
          <p:cNvSpPr/>
          <p:nvPr/>
        </p:nvSpPr>
        <p:spPr>
          <a:xfrm>
            <a:off x="2568136" y="4648775"/>
            <a:ext cx="1466536" cy="410091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subread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E171F248-1750-8D4C-98A9-A2FEDDB061A0}"/>
              </a:ext>
            </a:extLst>
          </p:cNvPr>
          <p:cNvSpPr/>
          <p:nvPr/>
        </p:nvSpPr>
        <p:spPr>
          <a:xfrm>
            <a:off x="2568136" y="5761138"/>
            <a:ext cx="1466536" cy="410091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DESeq2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6E858ED-5E30-0F42-8E69-087D2DC8A25E}"/>
              </a:ext>
            </a:extLst>
          </p:cNvPr>
          <p:cNvSpPr/>
          <p:nvPr/>
        </p:nvSpPr>
        <p:spPr>
          <a:xfrm>
            <a:off x="7027015" y="1500222"/>
            <a:ext cx="1466536" cy="410091"/>
          </a:xfrm>
          <a:prstGeom prst="roundRect">
            <a:avLst/>
          </a:prstGeom>
          <a:solidFill>
            <a:schemeClr val="accent6">
              <a:alpha val="38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Signac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F1B3C27C-79B0-C64D-8DCB-DBA57251A82F}"/>
              </a:ext>
            </a:extLst>
          </p:cNvPr>
          <p:cNvSpPr/>
          <p:nvPr/>
        </p:nvSpPr>
        <p:spPr>
          <a:xfrm>
            <a:off x="9638240" y="2574877"/>
            <a:ext cx="1466536" cy="410091"/>
          </a:xfrm>
          <a:prstGeom prst="roundRect">
            <a:avLst/>
          </a:prstGeom>
          <a:solidFill>
            <a:schemeClr val="accent6">
              <a:alpha val="38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sinto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872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Peaks are inherently different in bulk versus single cell ATAC-seq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Single-cell ATAC-seq can be grouped by cell clusters to generate “pseudo-bulk” samples.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7510E-0C13-814D-B5CD-F74886D6B0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3D404BA-FAF2-5840-A078-EC2C95E58249}"/>
              </a:ext>
            </a:extLst>
          </p:cNvPr>
          <p:cNvSpPr/>
          <p:nvPr/>
        </p:nvSpPr>
        <p:spPr>
          <a:xfrm>
            <a:off x="9354448" y="1660307"/>
            <a:ext cx="1600064" cy="5563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E2AA9F-94D3-2D44-973F-9EFB98EA8952}"/>
              </a:ext>
            </a:extLst>
          </p:cNvPr>
          <p:cNvSpPr txBox="1"/>
          <p:nvPr/>
        </p:nvSpPr>
        <p:spPr>
          <a:xfrm>
            <a:off x="835482" y="3059668"/>
            <a:ext cx="2636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Bulk ATAC-seq (n samples)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C02F81E-7C57-5D41-952C-48FC01664109}"/>
              </a:ext>
            </a:extLst>
          </p:cNvPr>
          <p:cNvSpPr txBox="1"/>
          <p:nvPr/>
        </p:nvSpPr>
        <p:spPr>
          <a:xfrm>
            <a:off x="835482" y="4182641"/>
            <a:ext cx="1732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Finding all peaks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C6039C0-3941-9F41-87A4-96C80E7F6EE5}"/>
              </a:ext>
            </a:extLst>
          </p:cNvPr>
          <p:cNvSpPr txBox="1"/>
          <p:nvPr/>
        </p:nvSpPr>
        <p:spPr>
          <a:xfrm>
            <a:off x="835482" y="6286793"/>
            <a:ext cx="3186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Differential accessibility analysis</a:t>
            </a:r>
          </a:p>
        </p:txBody>
      </p:sp>
      <p:sp>
        <p:nvSpPr>
          <p:cNvPr id="80" name="Right Arrow 79">
            <a:extLst>
              <a:ext uri="{FF2B5EF4-FFF2-40B4-BE49-F238E27FC236}">
                <a16:creationId xmlns:a16="http://schemas.microsoft.com/office/drawing/2014/main" id="{9E0BA000-EF64-7249-93DF-97A4D4ABE3F9}"/>
              </a:ext>
            </a:extLst>
          </p:cNvPr>
          <p:cNvSpPr/>
          <p:nvPr/>
        </p:nvSpPr>
        <p:spPr>
          <a:xfrm rot="5400000">
            <a:off x="1169267" y="3513487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47447B0-394C-2A4F-A953-62BA32D561EF}"/>
              </a:ext>
            </a:extLst>
          </p:cNvPr>
          <p:cNvSpPr txBox="1"/>
          <p:nvPr/>
        </p:nvSpPr>
        <p:spPr>
          <a:xfrm>
            <a:off x="835482" y="5250521"/>
            <a:ext cx="1927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Counting coverage</a:t>
            </a:r>
          </a:p>
        </p:txBody>
      </p:sp>
      <p:sp>
        <p:nvSpPr>
          <p:cNvPr id="84" name="Right Arrow 83">
            <a:extLst>
              <a:ext uri="{FF2B5EF4-FFF2-40B4-BE49-F238E27FC236}">
                <a16:creationId xmlns:a16="http://schemas.microsoft.com/office/drawing/2014/main" id="{22789F2E-F081-0E48-BCF7-9C6C81BAA520}"/>
              </a:ext>
            </a:extLst>
          </p:cNvPr>
          <p:cNvSpPr/>
          <p:nvPr/>
        </p:nvSpPr>
        <p:spPr>
          <a:xfrm rot="5400000">
            <a:off x="1169267" y="4674466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Right Arrow 96">
            <a:extLst>
              <a:ext uri="{FF2B5EF4-FFF2-40B4-BE49-F238E27FC236}">
                <a16:creationId xmlns:a16="http://schemas.microsoft.com/office/drawing/2014/main" id="{0CA88530-9F82-AF46-AF88-1067E9EAD331}"/>
              </a:ext>
            </a:extLst>
          </p:cNvPr>
          <p:cNvSpPr/>
          <p:nvPr/>
        </p:nvSpPr>
        <p:spPr>
          <a:xfrm rot="5400000">
            <a:off x="1169267" y="5691608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89ED60-B095-A442-BC59-A5A9B2E92BDF}"/>
              </a:ext>
            </a:extLst>
          </p:cNvPr>
          <p:cNvSpPr txBox="1"/>
          <p:nvPr/>
        </p:nvSpPr>
        <p:spPr>
          <a:xfrm>
            <a:off x="8417102" y="3059668"/>
            <a:ext cx="3389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Pseudo-bulk </a:t>
            </a:r>
            <a:r>
              <a:rPr lang="en-US"/>
              <a:t>ATAC-seq (k </a:t>
            </a:r>
            <a:r>
              <a:rPr lang="en-US" dirty="0"/>
              <a:t>samples)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7B5506-E6BB-2C4A-85DD-D634D2459C19}"/>
              </a:ext>
            </a:extLst>
          </p:cNvPr>
          <p:cNvSpPr txBox="1"/>
          <p:nvPr/>
        </p:nvSpPr>
        <p:spPr>
          <a:xfrm>
            <a:off x="4595869" y="1998235"/>
            <a:ext cx="288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Single-cell ATAC-seq (m cells)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4863FBA2-7C13-CB4A-A572-04FE6EEF9828}"/>
              </a:ext>
            </a:extLst>
          </p:cNvPr>
          <p:cNvSpPr/>
          <p:nvPr/>
        </p:nvSpPr>
        <p:spPr>
          <a:xfrm rot="5400000">
            <a:off x="8750887" y="2557990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C0ED01F3-EBCE-3941-B462-8AEE8C89CDA5}"/>
              </a:ext>
            </a:extLst>
          </p:cNvPr>
          <p:cNvSpPr/>
          <p:nvPr/>
        </p:nvSpPr>
        <p:spPr>
          <a:xfrm>
            <a:off x="7481354" y="1977680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39639E-D31A-B449-8DAA-DCFC4DD3F8AF}"/>
              </a:ext>
            </a:extLst>
          </p:cNvPr>
          <p:cNvSpPr txBox="1"/>
          <p:nvPr/>
        </p:nvSpPr>
        <p:spPr>
          <a:xfrm>
            <a:off x="8417102" y="2042527"/>
            <a:ext cx="2562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clustering (k clusters)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5B2CE1-3CCF-EC4D-AE6E-76A6FBD8E24C}"/>
              </a:ext>
            </a:extLst>
          </p:cNvPr>
          <p:cNvSpPr txBox="1"/>
          <p:nvPr/>
        </p:nvSpPr>
        <p:spPr>
          <a:xfrm>
            <a:off x="8417102" y="4182641"/>
            <a:ext cx="1732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Finding all peaks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DF3F775-4A75-A243-A59C-5679F1A2C7F9}"/>
              </a:ext>
            </a:extLst>
          </p:cNvPr>
          <p:cNvSpPr txBox="1"/>
          <p:nvPr/>
        </p:nvSpPr>
        <p:spPr>
          <a:xfrm>
            <a:off x="8417102" y="6286793"/>
            <a:ext cx="3186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Differential accessibility analysis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36454A20-F013-9E4F-B33A-A0E2E749F800}"/>
              </a:ext>
            </a:extLst>
          </p:cNvPr>
          <p:cNvSpPr/>
          <p:nvPr/>
        </p:nvSpPr>
        <p:spPr>
          <a:xfrm rot="5400000">
            <a:off x="8750887" y="3513487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0B418A-27D9-F14A-B101-D1664706CAF5}"/>
              </a:ext>
            </a:extLst>
          </p:cNvPr>
          <p:cNvSpPr txBox="1"/>
          <p:nvPr/>
        </p:nvSpPr>
        <p:spPr>
          <a:xfrm>
            <a:off x="8417102" y="5250521"/>
            <a:ext cx="1927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Counting coverage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BFAF8DC9-97DA-2F47-AAAE-0A02A6D5DDFC}"/>
              </a:ext>
            </a:extLst>
          </p:cNvPr>
          <p:cNvSpPr/>
          <p:nvPr/>
        </p:nvSpPr>
        <p:spPr>
          <a:xfrm rot="5400000">
            <a:off x="8750887" y="4674466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988FC0C0-DB76-3146-AF67-CBA5859693AA}"/>
              </a:ext>
            </a:extLst>
          </p:cNvPr>
          <p:cNvSpPr/>
          <p:nvPr/>
        </p:nvSpPr>
        <p:spPr>
          <a:xfrm rot="5400000">
            <a:off x="8750887" y="5691608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580B796-E44A-C940-B3A9-5A47CDD36B73}"/>
              </a:ext>
            </a:extLst>
          </p:cNvPr>
          <p:cNvSpPr/>
          <p:nvPr/>
        </p:nvSpPr>
        <p:spPr>
          <a:xfrm>
            <a:off x="4856813" y="3583546"/>
            <a:ext cx="1466536" cy="410091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MACS2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28233F7-A2EB-3D40-8D10-CB5C226DC476}"/>
              </a:ext>
            </a:extLst>
          </p:cNvPr>
          <p:cNvSpPr/>
          <p:nvPr/>
        </p:nvSpPr>
        <p:spPr>
          <a:xfrm>
            <a:off x="4856813" y="4648775"/>
            <a:ext cx="1466536" cy="410091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subread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BB92AD07-EE92-6A49-B459-32383AA050DB}"/>
              </a:ext>
            </a:extLst>
          </p:cNvPr>
          <p:cNvSpPr/>
          <p:nvPr/>
        </p:nvSpPr>
        <p:spPr>
          <a:xfrm>
            <a:off x="4856813" y="5761138"/>
            <a:ext cx="1466536" cy="410091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DESeq2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A507ABB0-74E9-1A4D-B0FA-57DF26753F40}"/>
              </a:ext>
            </a:extLst>
          </p:cNvPr>
          <p:cNvSpPr/>
          <p:nvPr/>
        </p:nvSpPr>
        <p:spPr>
          <a:xfrm>
            <a:off x="7027015" y="1500222"/>
            <a:ext cx="1466536" cy="410091"/>
          </a:xfrm>
          <a:prstGeom prst="roundRect">
            <a:avLst/>
          </a:prstGeom>
          <a:solidFill>
            <a:schemeClr val="accent6">
              <a:alpha val="38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Signac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96811EF-4561-834A-BC56-B6E53F859652}"/>
              </a:ext>
            </a:extLst>
          </p:cNvPr>
          <p:cNvSpPr/>
          <p:nvPr/>
        </p:nvSpPr>
        <p:spPr>
          <a:xfrm>
            <a:off x="9638240" y="2574877"/>
            <a:ext cx="1466536" cy="410091"/>
          </a:xfrm>
          <a:prstGeom prst="roundRect">
            <a:avLst/>
          </a:prstGeom>
          <a:solidFill>
            <a:schemeClr val="accent6">
              <a:alpha val="38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sinto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9FE7ED-4AB5-B341-858B-01DBD114F9C7}"/>
              </a:ext>
            </a:extLst>
          </p:cNvPr>
          <p:cNvCxnSpPr/>
          <p:nvPr/>
        </p:nvCxnSpPr>
        <p:spPr>
          <a:xfrm>
            <a:off x="6438507" y="3770722"/>
            <a:ext cx="1978595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35322D5-9C2C-D946-85C6-B54CD954539B}"/>
              </a:ext>
            </a:extLst>
          </p:cNvPr>
          <p:cNvCxnSpPr/>
          <p:nvPr/>
        </p:nvCxnSpPr>
        <p:spPr>
          <a:xfrm>
            <a:off x="6438507" y="4835951"/>
            <a:ext cx="1978595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ACDC926-C9AB-834A-A7E2-6AA10B5D62AB}"/>
              </a:ext>
            </a:extLst>
          </p:cNvPr>
          <p:cNvCxnSpPr/>
          <p:nvPr/>
        </p:nvCxnSpPr>
        <p:spPr>
          <a:xfrm>
            <a:off x="6438507" y="5967168"/>
            <a:ext cx="1978595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8F5CEA3-63DD-C449-92C3-962874530891}"/>
              </a:ext>
            </a:extLst>
          </p:cNvPr>
          <p:cNvCxnSpPr/>
          <p:nvPr/>
        </p:nvCxnSpPr>
        <p:spPr>
          <a:xfrm>
            <a:off x="2705492" y="5967168"/>
            <a:ext cx="1978595" cy="0"/>
          </a:xfrm>
          <a:prstGeom prst="straightConnector1">
            <a:avLst/>
          </a:prstGeom>
          <a:ln w="25400">
            <a:solidFill>
              <a:srgbClr val="C0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1D5EDAE-1120-A742-9892-C538C62314E4}"/>
              </a:ext>
            </a:extLst>
          </p:cNvPr>
          <p:cNvCxnSpPr/>
          <p:nvPr/>
        </p:nvCxnSpPr>
        <p:spPr>
          <a:xfrm>
            <a:off x="2705492" y="4826525"/>
            <a:ext cx="1978595" cy="0"/>
          </a:xfrm>
          <a:prstGeom prst="straightConnector1">
            <a:avLst/>
          </a:prstGeom>
          <a:ln w="25400">
            <a:solidFill>
              <a:srgbClr val="C0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211406A-2998-3843-BD6B-DFA01A9C38ED}"/>
              </a:ext>
            </a:extLst>
          </p:cNvPr>
          <p:cNvCxnSpPr/>
          <p:nvPr/>
        </p:nvCxnSpPr>
        <p:spPr>
          <a:xfrm>
            <a:off x="2705492" y="3770723"/>
            <a:ext cx="1978595" cy="0"/>
          </a:xfrm>
          <a:prstGeom prst="straightConnector1">
            <a:avLst/>
          </a:prstGeom>
          <a:ln w="25400">
            <a:solidFill>
              <a:srgbClr val="C0000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055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(pseudo-) bulk count matrix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5815569" cy="5517515"/>
          </a:xfrm>
        </p:spPr>
        <p:txBody>
          <a:bodyPr/>
          <a:lstStyle/>
          <a:p>
            <a:r>
              <a:rPr lang="en-US" dirty="0"/>
              <a:t>A (pseudo-) bulk count matrix is a </a:t>
            </a:r>
            <a:r>
              <a:rPr lang="en-US" b="1" dirty="0"/>
              <a:t>dense</a:t>
            </a:r>
            <a:r>
              <a:rPr lang="en-US" dirty="0"/>
              <a:t> (generally close to full) </a:t>
            </a:r>
            <a:r>
              <a:rPr lang="en-US" b="1" dirty="0"/>
              <a:t>matrix</a:t>
            </a:r>
            <a:r>
              <a:rPr lang="en-US" dirty="0"/>
              <a:t>, each </a:t>
            </a:r>
            <a:r>
              <a:rPr lang="en-US" b="1" dirty="0"/>
              <a:t>column being a sample </a:t>
            </a:r>
            <a:r>
              <a:rPr lang="en-US" dirty="0"/>
              <a:t>(or cell cluster) and each </a:t>
            </a:r>
            <a:r>
              <a:rPr lang="en-US" b="1" dirty="0"/>
              <a:t>row being an accessible chromatin locus</a:t>
            </a:r>
            <a:r>
              <a:rPr lang="en-US" dirty="0"/>
              <a:t>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7510E-0C13-814D-B5CD-F74886D6B0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63D404BA-FAF2-5840-A078-EC2C95E58249}"/>
              </a:ext>
            </a:extLst>
          </p:cNvPr>
          <p:cNvSpPr/>
          <p:nvPr/>
        </p:nvSpPr>
        <p:spPr>
          <a:xfrm>
            <a:off x="9354448" y="1660307"/>
            <a:ext cx="1600064" cy="5563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AE21F28-F9EA-7C41-9231-39D8C9264369}"/>
              </a:ext>
            </a:extLst>
          </p:cNvPr>
          <p:cNvGrpSpPr/>
          <p:nvPr/>
        </p:nvGrpSpPr>
        <p:grpSpPr>
          <a:xfrm>
            <a:off x="6102351" y="2140900"/>
            <a:ext cx="2328186" cy="4032149"/>
            <a:chOff x="1626485" y="2497157"/>
            <a:chExt cx="2362788" cy="3040615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8B240CF-E095-DC4A-8659-847865202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1600" y="3188989"/>
              <a:ext cx="1597673" cy="2348781"/>
            </a:xfrm>
            <a:prstGeom prst="rect">
              <a:avLst/>
            </a:prstGeom>
          </p:spPr>
        </p:pic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8ADC67B-2275-AC4D-8B50-99BA22DAC074}"/>
                </a:ext>
              </a:extLst>
            </p:cNvPr>
            <p:cNvSpPr/>
            <p:nvPr/>
          </p:nvSpPr>
          <p:spPr>
            <a:xfrm>
              <a:off x="2057731" y="2866490"/>
              <a:ext cx="1931542" cy="2671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34F6F5F-FDA3-464F-9680-956F238AB494}"/>
                </a:ext>
              </a:extLst>
            </p:cNvPr>
            <p:cNvSpPr/>
            <p:nvPr/>
          </p:nvSpPr>
          <p:spPr>
            <a:xfrm>
              <a:off x="2057731" y="2866491"/>
              <a:ext cx="1931542" cy="31593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C16B3A8-5B2A-4146-AE47-95E5083896E0}"/>
                </a:ext>
              </a:extLst>
            </p:cNvPr>
            <p:cNvSpPr/>
            <p:nvPr/>
          </p:nvSpPr>
          <p:spPr>
            <a:xfrm>
              <a:off x="2057731" y="2866489"/>
              <a:ext cx="328773" cy="2671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741D407-9009-E948-8C21-33362337B351}"/>
                </a:ext>
              </a:extLst>
            </p:cNvPr>
            <p:cNvSpPr txBox="1"/>
            <p:nvPr/>
          </p:nvSpPr>
          <p:spPr>
            <a:xfrm>
              <a:off x="2713239" y="2497157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samples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6629475-E5A4-8144-B329-565DB9B268C7}"/>
                </a:ext>
              </a:extLst>
            </p:cNvPr>
            <p:cNvSpPr txBox="1"/>
            <p:nvPr/>
          </p:nvSpPr>
          <p:spPr>
            <a:xfrm rot="16200000">
              <a:off x="1556113" y="3966361"/>
              <a:ext cx="5100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loci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08E1888-7CAF-A944-980C-17ECEE3F8B5F}"/>
                </a:ext>
              </a:extLst>
            </p:cNvPr>
            <p:cNvSpPr txBox="1"/>
            <p:nvPr/>
          </p:nvSpPr>
          <p:spPr>
            <a:xfrm>
              <a:off x="2083049" y="314373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E33BB66-40EA-B048-8641-39D5F40A811D}"/>
                </a:ext>
              </a:extLst>
            </p:cNvPr>
            <p:cNvSpPr txBox="1"/>
            <p:nvPr/>
          </p:nvSpPr>
          <p:spPr>
            <a:xfrm>
              <a:off x="2083049" y="3481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4BF9F5A-CDEF-E04F-8B7C-59BF5C308F1B}"/>
                </a:ext>
              </a:extLst>
            </p:cNvPr>
            <p:cNvSpPr txBox="1"/>
            <p:nvPr/>
          </p:nvSpPr>
          <p:spPr>
            <a:xfrm>
              <a:off x="2083049" y="381863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A44B920-8C23-2241-B933-D0AF2E1FB7E2}"/>
                </a:ext>
              </a:extLst>
            </p:cNvPr>
            <p:cNvSpPr txBox="1"/>
            <p:nvPr/>
          </p:nvSpPr>
          <p:spPr>
            <a:xfrm>
              <a:off x="2083049" y="415608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298DBAB-AF91-B442-B9EA-3C6CEE892D05}"/>
                </a:ext>
              </a:extLst>
            </p:cNvPr>
            <p:cNvSpPr txBox="1"/>
            <p:nvPr/>
          </p:nvSpPr>
          <p:spPr>
            <a:xfrm>
              <a:off x="2083049" y="449353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7BF6F6A-33D0-C740-AC0E-9343235861FF}"/>
                </a:ext>
              </a:extLst>
            </p:cNvPr>
            <p:cNvSpPr txBox="1"/>
            <p:nvPr/>
          </p:nvSpPr>
          <p:spPr>
            <a:xfrm>
              <a:off x="2083049" y="5168440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B5D6B79-7270-0A4E-849B-0C3A0F399DA9}"/>
                </a:ext>
              </a:extLst>
            </p:cNvPr>
            <p:cNvSpPr txBox="1"/>
            <p:nvPr/>
          </p:nvSpPr>
          <p:spPr>
            <a:xfrm>
              <a:off x="2391274" y="283551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64863EC-8134-AB40-A362-59C6520252E8}"/>
                </a:ext>
              </a:extLst>
            </p:cNvPr>
            <p:cNvSpPr txBox="1"/>
            <p:nvPr/>
          </p:nvSpPr>
          <p:spPr>
            <a:xfrm>
              <a:off x="2771418" y="2835510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E8CCD5C-336F-FE48-9098-FD551963F06B}"/>
                </a:ext>
              </a:extLst>
            </p:cNvPr>
            <p:cNvSpPr txBox="1"/>
            <p:nvPr/>
          </p:nvSpPr>
          <p:spPr>
            <a:xfrm>
              <a:off x="3151562" y="283551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0A3ADFF-D712-9B41-8F12-395843D1C6B0}"/>
                </a:ext>
              </a:extLst>
            </p:cNvPr>
            <p:cNvSpPr txBox="1"/>
            <p:nvPr/>
          </p:nvSpPr>
          <p:spPr>
            <a:xfrm>
              <a:off x="3552254" y="2835510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8919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(pseudo-) bulk count matrix clustering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5326179" cy="5517515"/>
          </a:xfrm>
        </p:spPr>
        <p:txBody>
          <a:bodyPr>
            <a:normAutofit/>
          </a:bodyPr>
          <a:lstStyle/>
          <a:p>
            <a:r>
              <a:rPr lang="en-US" dirty="0"/>
              <a:t>It can be clustered using traditional mathematical approaches, such as: </a:t>
            </a:r>
          </a:p>
          <a:p>
            <a:pPr marL="342900" indent="-342900">
              <a:buFontTx/>
              <a:buChar char="-"/>
            </a:pPr>
            <a:r>
              <a:rPr lang="en-US" dirty="0"/>
              <a:t>Unsupervised clustering: e.g. </a:t>
            </a:r>
            <a:r>
              <a:rPr lang="en-US" dirty="0" err="1"/>
              <a:t>hirearchical</a:t>
            </a:r>
            <a:r>
              <a:rPr lang="en-US" dirty="0"/>
              <a:t> clustering (</a:t>
            </a:r>
            <a:r>
              <a:rPr lang="en-US" dirty="0" err="1"/>
              <a:t>hclust</a:t>
            </a:r>
            <a:r>
              <a:rPr lang="en-US" dirty="0"/>
              <a:t>()), k-means (</a:t>
            </a:r>
            <a:r>
              <a:rPr lang="en-US" dirty="0" err="1"/>
              <a:t>kmeans</a:t>
            </a:r>
            <a:r>
              <a:rPr lang="en-US" dirty="0"/>
              <a:t>()), k-medoids (pam())</a:t>
            </a:r>
          </a:p>
          <a:p>
            <a:pPr marL="342900" indent="-342900">
              <a:buFontTx/>
              <a:buChar char="-"/>
            </a:pPr>
            <a:r>
              <a:rPr lang="en-US" dirty="0"/>
              <a:t>Semi-supervised clustering” e.g. seeded k-means</a:t>
            </a:r>
          </a:p>
          <a:p>
            <a:pPr marL="342900" indent="-342900">
              <a:buFontTx/>
              <a:buChar char="-"/>
            </a:pPr>
            <a:r>
              <a:rPr lang="en-US" dirty="0"/>
              <a:t>Supervised clustering: e.g. manually, Support Vector Machines (</a:t>
            </a:r>
            <a:r>
              <a:rPr lang="en-US" dirty="0" err="1"/>
              <a:t>svm</a:t>
            </a:r>
            <a:r>
              <a:rPr lang="en-US" dirty="0"/>
              <a:t>), random forest, 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7510E-0C13-814D-B5CD-F74886D6B0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B5E9645A-8C9D-E946-818A-887BA7AECC4B}"/>
              </a:ext>
            </a:extLst>
          </p:cNvPr>
          <p:cNvGrpSpPr/>
          <p:nvPr/>
        </p:nvGrpSpPr>
        <p:grpSpPr>
          <a:xfrm>
            <a:off x="6102351" y="2140900"/>
            <a:ext cx="2328186" cy="4032149"/>
            <a:chOff x="1626485" y="2497157"/>
            <a:chExt cx="2362788" cy="304061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43D0BF9-9DE6-C54A-8FF3-06F688FBAD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1600" y="3188989"/>
              <a:ext cx="1597673" cy="2348781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18F72C0-24D0-2249-AFCD-32C45729DBB3}"/>
                </a:ext>
              </a:extLst>
            </p:cNvPr>
            <p:cNvSpPr/>
            <p:nvPr/>
          </p:nvSpPr>
          <p:spPr>
            <a:xfrm>
              <a:off x="2057731" y="2866490"/>
              <a:ext cx="1931542" cy="2671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EDFB890-0D1F-444D-AF93-AE4E194BC2AE}"/>
                </a:ext>
              </a:extLst>
            </p:cNvPr>
            <p:cNvSpPr/>
            <p:nvPr/>
          </p:nvSpPr>
          <p:spPr>
            <a:xfrm>
              <a:off x="2057731" y="2866491"/>
              <a:ext cx="1931542" cy="31593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F589337-09DF-E74E-95F7-1C25CAA8E232}"/>
                </a:ext>
              </a:extLst>
            </p:cNvPr>
            <p:cNvSpPr/>
            <p:nvPr/>
          </p:nvSpPr>
          <p:spPr>
            <a:xfrm>
              <a:off x="2057731" y="2866489"/>
              <a:ext cx="328773" cy="267128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C8844E-9065-444C-8A24-88807B87A25F}"/>
                </a:ext>
              </a:extLst>
            </p:cNvPr>
            <p:cNvSpPr txBox="1"/>
            <p:nvPr/>
          </p:nvSpPr>
          <p:spPr>
            <a:xfrm>
              <a:off x="2713239" y="2497157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samples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FE5E924-E920-2045-A34A-ECB790E22870}"/>
                </a:ext>
              </a:extLst>
            </p:cNvPr>
            <p:cNvSpPr txBox="1"/>
            <p:nvPr/>
          </p:nvSpPr>
          <p:spPr>
            <a:xfrm rot="16200000">
              <a:off x="1556113" y="3966361"/>
              <a:ext cx="5100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loci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1D50BE-E17C-8443-B117-CEDA27EB5FA2}"/>
                </a:ext>
              </a:extLst>
            </p:cNvPr>
            <p:cNvSpPr txBox="1"/>
            <p:nvPr/>
          </p:nvSpPr>
          <p:spPr>
            <a:xfrm>
              <a:off x="2083049" y="314373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C00BEE9-6510-A044-94EB-E72E1372E387}"/>
                </a:ext>
              </a:extLst>
            </p:cNvPr>
            <p:cNvSpPr txBox="1"/>
            <p:nvPr/>
          </p:nvSpPr>
          <p:spPr>
            <a:xfrm>
              <a:off x="2083049" y="3481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0C150A8-C691-AB4D-9B10-4F02D24B4EE0}"/>
                </a:ext>
              </a:extLst>
            </p:cNvPr>
            <p:cNvSpPr txBox="1"/>
            <p:nvPr/>
          </p:nvSpPr>
          <p:spPr>
            <a:xfrm>
              <a:off x="2083049" y="381863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182EEBA-EE52-0441-A161-722DBF522FF1}"/>
                </a:ext>
              </a:extLst>
            </p:cNvPr>
            <p:cNvSpPr txBox="1"/>
            <p:nvPr/>
          </p:nvSpPr>
          <p:spPr>
            <a:xfrm>
              <a:off x="2083049" y="415608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7DE7A8B-A8A3-974F-ACFE-B47F75B31D53}"/>
                </a:ext>
              </a:extLst>
            </p:cNvPr>
            <p:cNvSpPr txBox="1"/>
            <p:nvPr/>
          </p:nvSpPr>
          <p:spPr>
            <a:xfrm>
              <a:off x="2083049" y="449353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0CF1BF5-18D9-0348-A495-FE46C9941632}"/>
                </a:ext>
              </a:extLst>
            </p:cNvPr>
            <p:cNvSpPr txBox="1"/>
            <p:nvPr/>
          </p:nvSpPr>
          <p:spPr>
            <a:xfrm>
              <a:off x="2083049" y="5168440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C7A9EBD-764D-4740-92F9-0BE7C7C538C5}"/>
                </a:ext>
              </a:extLst>
            </p:cNvPr>
            <p:cNvSpPr txBox="1"/>
            <p:nvPr/>
          </p:nvSpPr>
          <p:spPr>
            <a:xfrm>
              <a:off x="2391274" y="283551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25B522A-3F44-4847-82C0-D4B6E4D20DC7}"/>
                </a:ext>
              </a:extLst>
            </p:cNvPr>
            <p:cNvSpPr txBox="1"/>
            <p:nvPr/>
          </p:nvSpPr>
          <p:spPr>
            <a:xfrm>
              <a:off x="2771418" y="2835510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4B237A9-6917-C144-A680-2490C12A867C}"/>
                </a:ext>
              </a:extLst>
            </p:cNvPr>
            <p:cNvSpPr txBox="1"/>
            <p:nvPr/>
          </p:nvSpPr>
          <p:spPr>
            <a:xfrm>
              <a:off x="3151562" y="283551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EF94775-1E3D-CF49-94EE-861A746293B2}"/>
                </a:ext>
              </a:extLst>
            </p:cNvPr>
            <p:cNvSpPr txBox="1"/>
            <p:nvPr/>
          </p:nvSpPr>
          <p:spPr>
            <a:xfrm>
              <a:off x="3552254" y="2835510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</p:grpSp>
      <p:sp>
        <p:nvSpPr>
          <p:cNvPr id="47" name="Right Arrow 46">
            <a:extLst>
              <a:ext uri="{FF2B5EF4-FFF2-40B4-BE49-F238E27FC236}">
                <a16:creationId xmlns:a16="http://schemas.microsoft.com/office/drawing/2014/main" id="{6A2F50FB-44C1-0248-BED8-4959A07A2E52}"/>
              </a:ext>
            </a:extLst>
          </p:cNvPr>
          <p:cNvSpPr/>
          <p:nvPr/>
        </p:nvSpPr>
        <p:spPr>
          <a:xfrm>
            <a:off x="8871857" y="3999437"/>
            <a:ext cx="576943" cy="550211"/>
          </a:xfrm>
          <a:prstGeom prst="rightArrow">
            <a:avLst>
              <a:gd name="adj1" fmla="val 50000"/>
              <a:gd name="adj2" fmla="val 48148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F19707C-AFCA-E04C-96BA-27CF700DD3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0459" y="2565485"/>
            <a:ext cx="2140083" cy="3672745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61BBF72-015D-B14E-BCA8-6B78313D838C}"/>
              </a:ext>
            </a:extLst>
          </p:cNvPr>
          <p:cNvSpPr/>
          <p:nvPr/>
        </p:nvSpPr>
        <p:spPr>
          <a:xfrm>
            <a:off x="8516559" y="3327339"/>
            <a:ext cx="1137878" cy="657730"/>
          </a:xfrm>
          <a:prstGeom prst="roundRect">
            <a:avLst/>
          </a:prstGeom>
          <a:solidFill>
            <a:srgbClr val="C00000">
              <a:alpha val="3800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e.g. 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k-means</a:t>
            </a:r>
          </a:p>
        </p:txBody>
      </p:sp>
    </p:spTree>
    <p:extLst>
      <p:ext uri="{BB962C8B-B14F-4D97-AF65-F5344CB8AC3E}">
        <p14:creationId xmlns:p14="http://schemas.microsoft.com/office/powerpoint/2010/main" val="2004349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3;p3">
            <a:extLst>
              <a:ext uri="{FF2B5EF4-FFF2-40B4-BE49-F238E27FC236}">
                <a16:creationId xmlns:a16="http://schemas.microsoft.com/office/drawing/2014/main" id="{428BAEE8-EFA5-C14C-9D89-A6E4D51047F7}"/>
              </a:ext>
            </a:extLst>
          </p:cNvPr>
          <p:cNvSpPr txBox="1">
            <a:spLocks/>
          </p:cNvSpPr>
          <p:nvPr/>
        </p:nvSpPr>
        <p:spPr>
          <a:xfrm>
            <a:off x="9448800" y="65097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1A622-8769-8E41-A8E6-B018F278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C00000"/>
                </a:solidFill>
              </a:rPr>
              <a:t>(pseudo-) bulk count matrix clustering</a:t>
            </a:r>
            <a:endParaRPr lang="en-US" sz="1200" dirty="0">
              <a:solidFill>
                <a:srgbClr val="C00000"/>
              </a:solidFill>
              <a:sym typeface="Wingdings" pitchFamily="2" charset="2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D527C-1F93-2F46-B236-DD64E0BF0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Manually, one can directly define sets of chromatin features using results of DA analysis.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BA67F-01F9-A343-A043-879D21EB63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3D17769-B629-9D45-B709-8AC90E43D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501" y="-43680"/>
            <a:ext cx="1485168" cy="8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olcano plot in R: adding details: coloring common factors only - Stack  Overflow">
            <a:extLst>
              <a:ext uri="{FF2B5EF4-FFF2-40B4-BE49-F238E27FC236}">
                <a16:creationId xmlns:a16="http://schemas.microsoft.com/office/drawing/2014/main" id="{FCBCD98B-6297-A245-BB00-DD751B91DB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98" r="38954"/>
          <a:stretch/>
        </p:blipFill>
        <p:spPr bwMode="auto">
          <a:xfrm>
            <a:off x="748758" y="1941816"/>
            <a:ext cx="4526379" cy="4579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volcano plot in R: adding details: coloring common factors only - Stack  Overflow">
            <a:extLst>
              <a:ext uri="{FF2B5EF4-FFF2-40B4-BE49-F238E27FC236}">
                <a16:creationId xmlns:a16="http://schemas.microsoft.com/office/drawing/2014/main" id="{717BDB9F-C72C-4941-8FEA-7D1C7A2BDB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98" r="38954"/>
          <a:stretch/>
        </p:blipFill>
        <p:spPr bwMode="auto">
          <a:xfrm>
            <a:off x="6173513" y="1941816"/>
            <a:ext cx="4526379" cy="4579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5F5A751-AF57-8C4F-BC11-9A542745139E}"/>
              </a:ext>
            </a:extLst>
          </p:cNvPr>
          <p:cNvSpPr txBox="1"/>
          <p:nvPr/>
        </p:nvSpPr>
        <p:spPr>
          <a:xfrm>
            <a:off x="2643559" y="1561672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F00AA"/>
                </a:solidFill>
              </a:rPr>
              <a:t>Sample 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5B0DAEC-9C3B-EE46-8BB9-2B76A49B6BB1}"/>
              </a:ext>
            </a:extLst>
          </p:cNvPr>
          <p:cNvSpPr txBox="1"/>
          <p:nvPr/>
        </p:nvSpPr>
        <p:spPr>
          <a:xfrm>
            <a:off x="8116585" y="1561672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Sample 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F67383-3CB8-694D-801A-94255C5AA7BC}"/>
              </a:ext>
            </a:extLst>
          </p:cNvPr>
          <p:cNvSpPr/>
          <p:nvPr/>
        </p:nvSpPr>
        <p:spPr>
          <a:xfrm>
            <a:off x="1458930" y="2002125"/>
            <a:ext cx="1541124" cy="2888374"/>
          </a:xfrm>
          <a:prstGeom prst="rect">
            <a:avLst/>
          </a:prstGeom>
          <a:solidFill>
            <a:srgbClr val="CD4197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7008AA5-F8E4-EE4A-B612-E494BE41FAE8}"/>
              </a:ext>
            </a:extLst>
          </p:cNvPr>
          <p:cNvSpPr/>
          <p:nvPr/>
        </p:nvSpPr>
        <p:spPr>
          <a:xfrm>
            <a:off x="3485692" y="2002125"/>
            <a:ext cx="1699049" cy="2888374"/>
          </a:xfrm>
          <a:prstGeom prst="rect">
            <a:avLst/>
          </a:prstGeom>
          <a:solidFill>
            <a:srgbClr val="CD4197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44E337E-D08E-8B47-9EA9-351675322C5C}"/>
              </a:ext>
            </a:extLst>
          </p:cNvPr>
          <p:cNvSpPr/>
          <p:nvPr/>
        </p:nvSpPr>
        <p:spPr>
          <a:xfrm>
            <a:off x="6869916" y="2002125"/>
            <a:ext cx="1541124" cy="2888374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10497F6-FCA6-2D49-AC59-E60ED53A2DC8}"/>
              </a:ext>
            </a:extLst>
          </p:cNvPr>
          <p:cNvSpPr/>
          <p:nvPr/>
        </p:nvSpPr>
        <p:spPr>
          <a:xfrm>
            <a:off x="8915532" y="2002125"/>
            <a:ext cx="1699049" cy="2888374"/>
          </a:xfrm>
          <a:prstGeom prst="rect">
            <a:avLst/>
          </a:prstGeom>
          <a:solidFill>
            <a:schemeClr val="accent6">
              <a:lumMod val="60000"/>
              <a:lumOff val="40000"/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7428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GRESS INDICATOR TITLE" val="Default Section"/>
</p:tagLst>
</file>

<file path=ppt/theme/theme1.xml><?xml version="1.0" encoding="utf-8"?>
<a:theme xmlns:a="http://schemas.openxmlformats.org/drawingml/2006/main" name="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" id="{B8D1EDB2-A850-5E44-85DB-3FDEB8AD43FF}" vid="{EAD1B5A1-B849-6948-A751-7B7CADFBE375}"/>
    </a:ext>
  </a:extLst>
</a:theme>
</file>

<file path=ppt/theme/theme2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1" id="{956AF91C-A915-EB43-A318-2526352C94CB}" vid="{00B548D9-0413-EF4C-B81F-15ECCD6673CF}"/>
    </a:ext>
  </a:extLst>
</a:theme>
</file>

<file path=ppt/theme/theme3.xml><?xml version="1.0" encoding="utf-8"?>
<a:theme xmlns:a="http://schemas.openxmlformats.org/drawingml/2006/main" name="nice_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ice_theme" id="{CFC92111-4149-2C45-AEF6-F0CEDB875822}" vid="{DCB769A5-0A71-7C44-BCE2-1939F446122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</Template>
  <TotalTime>269</TotalTime>
  <Words>1171</Words>
  <Application>Microsoft Macintosh PowerPoint</Application>
  <PresentationFormat>Widescreen</PresentationFormat>
  <Paragraphs>189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Avenir</vt:lpstr>
      <vt:lpstr>Calibri</vt:lpstr>
      <vt:lpstr>Calibri Light</vt:lpstr>
      <vt:lpstr>Comfortaa</vt:lpstr>
      <vt:lpstr>Menlo</vt:lpstr>
      <vt:lpstr>Theme</vt:lpstr>
      <vt:lpstr>Theme1</vt:lpstr>
      <vt:lpstr>nice_theme</vt:lpstr>
      <vt:lpstr>Lecture 4  Comparing chromatin accessibility across cells / samples </vt:lpstr>
      <vt:lpstr>Peaks are inherently different in bulk versus single cell ATAC-seq</vt:lpstr>
      <vt:lpstr>Peaks are inherently different in bulk versus single cell ATAC-seq</vt:lpstr>
      <vt:lpstr>Peaks are inherently different in bulk versus single cell ATAC-seq</vt:lpstr>
      <vt:lpstr>Peaks are inherently different in bulk versus single cell ATAC-seq</vt:lpstr>
      <vt:lpstr>Peaks are inherently different in bulk versus single cell ATAC-seq</vt:lpstr>
      <vt:lpstr>(pseudo-) bulk count matrix</vt:lpstr>
      <vt:lpstr>(pseudo-) bulk count matrix clustering</vt:lpstr>
      <vt:lpstr>(pseudo-) bulk count matrix clustering</vt:lpstr>
      <vt:lpstr>(pseudo-) bulk count matrix clustering</vt:lpstr>
      <vt:lpstr>A word on replicates…</vt:lpstr>
      <vt:lpstr>A word on replicates…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Chromatin accessibility:  profiling local chromatin architecture and identifying regulatory elements</dc:title>
  <dc:creator>Jacques Serizay</dc:creator>
  <cp:lastModifiedBy>Jacques Serizay</cp:lastModifiedBy>
  <cp:revision>20</cp:revision>
  <dcterms:created xsi:type="dcterms:W3CDTF">2021-08-15T20:46:16Z</dcterms:created>
  <dcterms:modified xsi:type="dcterms:W3CDTF">2021-09-02T11:12:21Z</dcterms:modified>
</cp:coreProperties>
</file>

<file path=docProps/thumbnail.jpeg>
</file>